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4"/>
  </p:notesMasterIdLst>
  <p:sldIdLst>
    <p:sldId id="256" r:id="rId2"/>
    <p:sldId id="257" r:id="rId3"/>
    <p:sldId id="265" r:id="rId4"/>
    <p:sldId id="282" r:id="rId5"/>
    <p:sldId id="283" r:id="rId6"/>
    <p:sldId id="284" r:id="rId7"/>
    <p:sldId id="285" r:id="rId8"/>
    <p:sldId id="286" r:id="rId9"/>
    <p:sldId id="287" r:id="rId10"/>
    <p:sldId id="288" r:id="rId11"/>
    <p:sldId id="289" r:id="rId12"/>
    <p:sldId id="291" r:id="rId13"/>
    <p:sldId id="292" r:id="rId14"/>
    <p:sldId id="293" r:id="rId15"/>
    <p:sldId id="294" r:id="rId16"/>
    <p:sldId id="295" r:id="rId17"/>
    <p:sldId id="297" r:id="rId18"/>
    <p:sldId id="298" r:id="rId19"/>
    <p:sldId id="296" r:id="rId20"/>
    <p:sldId id="301" r:id="rId21"/>
    <p:sldId id="299" r:id="rId22"/>
    <p:sldId id="300" r:id="rId23"/>
    <p:sldId id="307" r:id="rId24"/>
    <p:sldId id="302" r:id="rId25"/>
    <p:sldId id="303" r:id="rId26"/>
    <p:sldId id="304" r:id="rId27"/>
    <p:sldId id="305" r:id="rId28"/>
    <p:sldId id="306" r:id="rId29"/>
    <p:sldId id="308" r:id="rId30"/>
    <p:sldId id="309" r:id="rId31"/>
    <p:sldId id="310" r:id="rId32"/>
    <p:sldId id="281" r:id="rId33"/>
  </p:sldIdLst>
  <p:sldSz cx="9144000" cy="5143500" type="screen16x9"/>
  <p:notesSz cx="6858000" cy="9144000"/>
  <p:embeddedFontLst>
    <p:embeddedFont>
      <p:font typeface="Inter" panose="02000503000000020004" pitchFamily="2" charset="0"/>
      <p:regular r:id="rId35"/>
      <p:bold r:id="rId36"/>
    </p:embeddedFont>
    <p:embeddedFont>
      <p:font typeface="JetBrains Mono" panose="02000009000000000000" pitchFamily="2" charset="0"/>
      <p:regular r:id="rId37"/>
      <p:bold r:id="rId38"/>
      <p:italic r:id="rId39"/>
      <p:boldItalic r:id="rId40"/>
    </p:embeddedFont>
    <p:embeddedFont>
      <p:font typeface="JetBrains Mono ExtraBold" panose="02000009000000000000" pitchFamily="2" charset="0"/>
      <p:bold r:id="rId41"/>
      <p:italic r:id="rId42"/>
      <p:boldItalic r:id="rId43"/>
    </p:embeddedFont>
    <p:embeddedFont>
      <p:font typeface="JetBrains Mono Medium" panose="02000009000000000000" pitchFamily="2" charset="0"/>
      <p:regular r:id="rId44"/>
      <p:italic r:id="rId45"/>
    </p:embeddedFont>
    <p:embeddedFont>
      <p:font typeface="Open Sans" panose="020B0606030504020204" pitchFamily="34" charset="0"/>
      <p:regular r:id="rId46"/>
      <p:bold r:id="rId47"/>
      <p:italic r:id="rId48"/>
      <p:boldItalic r:id="rId49"/>
    </p:embeddedFont>
    <p:embeddedFont>
      <p:font typeface="Raleway"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1"/>
    <p:restoredTop sz="88092"/>
  </p:normalViewPr>
  <p:slideViewPr>
    <p:cSldViewPr snapToGrid="0">
      <p:cViewPr varScale="1">
        <p:scale>
          <a:sx n="131" d="100"/>
          <a:sy n="131" d="100"/>
        </p:scale>
        <p:origin x="848"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29017cd9362_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 name="Google Shape;35;g29017cd9362_2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205391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588521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69668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930822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418242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94954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828430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685273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92408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405222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96569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52415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116286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VN">
              <a:latin typeface="Open Sans"/>
              <a:ea typeface="Open Sans"/>
              <a:cs typeface="Open Sans"/>
              <a:sym typeface="Open Sans"/>
            </a:endParaRPr>
          </a:p>
        </p:txBody>
      </p:sp>
    </p:spTree>
    <p:extLst>
      <p:ext uri="{BB962C8B-B14F-4D97-AF65-F5344CB8AC3E}">
        <p14:creationId xmlns:p14="http://schemas.microsoft.com/office/powerpoint/2010/main" val="2296101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101951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298701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849454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VN">
              <a:latin typeface="Open Sans"/>
              <a:ea typeface="Open Sans"/>
              <a:cs typeface="Open Sans"/>
              <a:sym typeface="Open Sans"/>
            </a:endParaRPr>
          </a:p>
        </p:txBody>
      </p:sp>
    </p:spTree>
    <p:extLst>
      <p:ext uri="{BB962C8B-B14F-4D97-AF65-F5344CB8AC3E}">
        <p14:creationId xmlns:p14="http://schemas.microsoft.com/office/powerpoint/2010/main" val="2826859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VN">
              <a:latin typeface="Open Sans"/>
              <a:ea typeface="Open Sans"/>
              <a:cs typeface="Open Sans"/>
              <a:sym typeface="Open Sans"/>
            </a:endParaRPr>
          </a:p>
        </p:txBody>
      </p:sp>
    </p:spTree>
    <p:extLst>
      <p:ext uri="{BB962C8B-B14F-4D97-AF65-F5344CB8AC3E}">
        <p14:creationId xmlns:p14="http://schemas.microsoft.com/office/powerpoint/2010/main" val="53207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VN">
              <a:latin typeface="Open Sans"/>
              <a:ea typeface="Open Sans"/>
              <a:cs typeface="Open Sans"/>
              <a:sym typeface="Open Sans"/>
            </a:endParaRPr>
          </a:p>
        </p:txBody>
      </p:sp>
    </p:spTree>
    <p:extLst>
      <p:ext uri="{BB962C8B-B14F-4D97-AF65-F5344CB8AC3E}">
        <p14:creationId xmlns:p14="http://schemas.microsoft.com/office/powerpoint/2010/main" val="9668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VN">
              <a:latin typeface="Open Sans"/>
              <a:ea typeface="Open Sans"/>
              <a:cs typeface="Open Sans"/>
              <a:sym typeface="Open Sans"/>
            </a:endParaRPr>
          </a:p>
        </p:txBody>
      </p:sp>
    </p:spTree>
    <p:extLst>
      <p:ext uri="{BB962C8B-B14F-4D97-AF65-F5344CB8AC3E}">
        <p14:creationId xmlns:p14="http://schemas.microsoft.com/office/powerpoint/2010/main" val="833736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VN">
              <a:latin typeface="Open Sans"/>
              <a:ea typeface="Open Sans"/>
              <a:cs typeface="Open Sans"/>
              <a:sym typeface="Open Sans"/>
            </a:endParaRPr>
          </a:p>
        </p:txBody>
      </p:sp>
    </p:spTree>
    <p:extLst>
      <p:ext uri="{BB962C8B-B14F-4D97-AF65-F5344CB8AC3E}">
        <p14:creationId xmlns:p14="http://schemas.microsoft.com/office/powerpoint/2010/main" val="1766099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017cd9362_27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017cd9362_2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53453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61257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08871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90312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36687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858587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12"/>
        <p:cNvGrpSpPr/>
        <p:nvPr/>
      </p:nvGrpSpPr>
      <p:grpSpPr>
        <a:xfrm>
          <a:off x="0" y="0"/>
          <a:ext cx="0" cy="0"/>
          <a:chOff x="0" y="0"/>
          <a:chExt cx="0" cy="0"/>
        </a:xfrm>
      </p:grpSpPr>
      <p:sp>
        <p:nvSpPr>
          <p:cNvPr id="13" name="Google Shape;13;p3"/>
          <p:cNvSpPr txBox="1">
            <a:spLocks noGrp="1"/>
          </p:cNvSpPr>
          <p:nvPr>
            <p:ph type="body" idx="1"/>
          </p:nvPr>
        </p:nvSpPr>
        <p:spPr>
          <a:xfrm>
            <a:off x="292608" y="1335024"/>
            <a:ext cx="8326800" cy="2853000"/>
          </a:xfrm>
          <a:prstGeom prst="rect">
            <a:avLst/>
          </a:prstGeom>
        </p:spPr>
        <p:txBody>
          <a:bodyPr spcFirstLastPara="1" wrap="square" lIns="0" tIns="146300" rIns="0" bIns="0" anchor="t" anchorCtr="0">
            <a:noAutofit/>
          </a:bodyPr>
          <a:lstStyle>
            <a:lvl1pPr marL="457200" lvl="0" indent="-279400" rtl="0">
              <a:spcBef>
                <a:spcPts val="0"/>
              </a:spcBef>
              <a:spcAft>
                <a:spcPts val="0"/>
              </a:spcAft>
              <a:buSzPts val="800"/>
              <a:buFont typeface="JetBrains Mono"/>
              <a:buChar char="●"/>
              <a:defRPr sz="800">
                <a:latin typeface="JetBrains Mono Medium"/>
                <a:ea typeface="JetBrains Mono Medium"/>
                <a:cs typeface="JetBrains Mono Medium"/>
                <a:sym typeface="JetBrains Mono"/>
              </a:defRPr>
            </a:lvl1pPr>
            <a:lvl2pPr marL="914400" lvl="1"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2pPr>
            <a:lvl3pPr marL="1371600" lvl="2"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3pPr>
            <a:lvl4pPr marL="1828800" lvl="3"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4pPr>
            <a:lvl5pPr marL="2286000" lvl="4"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5pPr>
            <a:lvl6pPr marL="2743200" lvl="5"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6pPr>
            <a:lvl7pPr marL="3200400" lvl="6"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7pPr>
            <a:lvl8pPr marL="3657600" lvl="7" indent="-279400" rtl="0">
              <a:spcBef>
                <a:spcPts val="600"/>
              </a:spcBef>
              <a:spcAft>
                <a:spcPts val="0"/>
              </a:spcAft>
              <a:buSzPts val="800"/>
              <a:buFont typeface="JetBrains Mono"/>
              <a:buChar char="○"/>
              <a:defRPr sz="800">
                <a:latin typeface="JetBrains Mono Medium"/>
                <a:ea typeface="JetBrains Mono Medium"/>
                <a:cs typeface="JetBrains Mono Medium"/>
                <a:sym typeface="JetBrains Mono"/>
              </a:defRPr>
            </a:lvl8pPr>
            <a:lvl9pPr marL="4114800" lvl="8" indent="-279400" rtl="0">
              <a:spcBef>
                <a:spcPts val="600"/>
              </a:spcBef>
              <a:spcAft>
                <a:spcPts val="600"/>
              </a:spcAft>
              <a:buSzPts val="800"/>
              <a:buFont typeface="JetBrains Mono"/>
              <a:buChar char="■"/>
              <a:defRPr sz="800">
                <a:latin typeface="JetBrains Mono Medium"/>
                <a:ea typeface="JetBrains Mono Medium"/>
                <a:cs typeface="JetBrains Mono Medium"/>
                <a:sym typeface="JetBrains Mono"/>
              </a:defRPr>
            </a:lvl9pPr>
          </a:lstStyle>
          <a:p>
            <a:endParaRPr/>
          </a:p>
        </p:txBody>
      </p:sp>
      <p:sp>
        <p:nvSpPr>
          <p:cNvPr id="14" name="Google Shape;14;p3"/>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11475" y="1626682"/>
            <a:ext cx="8321100" cy="1664400"/>
          </a:xfrm>
          <a:prstGeom prst="rect">
            <a:avLst/>
          </a:prstGeom>
        </p:spPr>
        <p:txBody>
          <a:bodyPr spcFirstLastPara="1" wrap="square" lIns="0" tIns="91425" rIns="0" bIns="91425" anchor="ctr" anchorCtr="0">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292600" y="292598"/>
            <a:ext cx="8328900" cy="4485900"/>
          </a:xfrm>
          <a:prstGeom prst="rect">
            <a:avLst/>
          </a:prstGeom>
        </p:spPr>
        <p:txBody>
          <a:bodyPr spcFirstLastPara="1" wrap="square" lIns="0" tIns="73150" rIns="0" bIns="0" anchor="t" anchorCtr="0">
            <a:noAutofit/>
          </a:bodyPr>
          <a:lstStyle>
            <a:lvl1pPr marL="457200" lvl="0" indent="-317500" rtl="0">
              <a:spcBef>
                <a:spcPts val="0"/>
              </a:spcBef>
              <a:spcAft>
                <a:spcPts val="0"/>
              </a:spcAft>
              <a:buSzPts val="1400"/>
              <a:buChar char="●"/>
              <a:defRPr/>
            </a:lvl1pPr>
            <a:lvl2pPr marL="914400" lvl="1" indent="-317500" rtl="0">
              <a:spcBef>
                <a:spcPts val="600"/>
              </a:spcBef>
              <a:spcAft>
                <a:spcPts val="0"/>
              </a:spcAft>
              <a:buSzPts val="1400"/>
              <a:buChar char="○"/>
              <a:defRPr/>
            </a:lvl2pPr>
            <a:lvl3pPr marL="1371600" lvl="2" indent="-317500" rtl="0">
              <a:spcBef>
                <a:spcPts val="600"/>
              </a:spcBef>
              <a:spcAft>
                <a:spcPts val="0"/>
              </a:spcAft>
              <a:buSzPts val="1400"/>
              <a:buChar char="■"/>
              <a:defRPr/>
            </a:lvl3pPr>
            <a:lvl4pPr marL="1828800" lvl="3" indent="-317500" rtl="0">
              <a:spcBef>
                <a:spcPts val="600"/>
              </a:spcBef>
              <a:spcAft>
                <a:spcPts val="0"/>
              </a:spcAft>
              <a:buSzPts val="1400"/>
              <a:buChar char="●"/>
              <a:defRPr/>
            </a:lvl4pPr>
            <a:lvl5pPr marL="2286000" lvl="4" indent="-317500" rtl="0">
              <a:spcBef>
                <a:spcPts val="600"/>
              </a:spcBef>
              <a:spcAft>
                <a:spcPts val="0"/>
              </a:spcAft>
              <a:buSzPts val="1400"/>
              <a:buChar char="○"/>
              <a:defRPr/>
            </a:lvl5pPr>
            <a:lvl6pPr marL="2743200" lvl="5" indent="-317500" rtl="0">
              <a:spcBef>
                <a:spcPts val="600"/>
              </a:spcBef>
              <a:spcAft>
                <a:spcPts val="0"/>
              </a:spcAft>
              <a:buSzPts val="1400"/>
              <a:buChar char="■"/>
              <a:defRPr/>
            </a:lvl6pPr>
            <a:lvl7pPr marL="3200400" lvl="6" indent="-317500" rtl="0">
              <a:spcBef>
                <a:spcPts val="600"/>
              </a:spcBef>
              <a:spcAft>
                <a:spcPts val="0"/>
              </a:spcAft>
              <a:buSzPts val="1400"/>
              <a:buChar char="●"/>
              <a:defRPr/>
            </a:lvl7pPr>
            <a:lvl8pPr marL="3657600" lvl="7" indent="-317500" rtl="0">
              <a:spcBef>
                <a:spcPts val="600"/>
              </a:spcBef>
              <a:spcAft>
                <a:spcPts val="0"/>
              </a:spcAft>
              <a:buSzPts val="1400"/>
              <a:buChar char="○"/>
              <a:defRPr/>
            </a:lvl8pPr>
            <a:lvl9pPr marL="4114800" lvl="8" indent="-317500" rtl="0">
              <a:spcBef>
                <a:spcPts val="600"/>
              </a:spcBef>
              <a:spcAft>
                <a:spcPts val="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lum/>
          </a:blip>
          <a:srcRect/>
          <a:stretch>
            <a:fillRect/>
          </a:stretch>
        </a:blipFill>
        <a:effectLst/>
      </p:bgPr>
    </p:bg>
    <p:spTree>
      <p:nvGrpSpPr>
        <p:cNvPr id="1" name="Shape 19"/>
        <p:cNvGrpSpPr/>
        <p:nvPr/>
      </p:nvGrpSpPr>
      <p:grpSpPr>
        <a:xfrm>
          <a:off x="0" y="0"/>
          <a:ext cx="0" cy="0"/>
          <a:chOff x="0" y="0"/>
          <a:chExt cx="0" cy="0"/>
        </a:xfrm>
      </p:grpSpPr>
      <p:sp>
        <p:nvSpPr>
          <p:cNvPr id="20" name="Google Shape;20;p6"/>
          <p:cNvSpPr txBox="1">
            <a:spLocks noGrp="1"/>
          </p:cNvSpPr>
          <p:nvPr>
            <p:ph type="sldNum" idx="12"/>
          </p:nvPr>
        </p:nvSpPr>
        <p:spPr>
          <a:xfrm>
            <a:off x="8472458" y="4663217"/>
            <a:ext cx="548700" cy="393600"/>
          </a:xfrm>
          <a:prstGeom prst="rect">
            <a:avLst/>
          </a:prstGeom>
        </p:spPr>
        <p:txBody>
          <a:bodyPr spcFirstLastPara="1" wrap="square" lIns="0" tIns="91425" rIns="0"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 Text and header 1">
  <p:cSld name="CUSTOM_7_2">
    <p:spTree>
      <p:nvGrpSpPr>
        <p:cNvPr id="1" name="Shape 22"/>
        <p:cNvGrpSpPr/>
        <p:nvPr/>
      </p:nvGrpSpPr>
      <p:grpSpPr>
        <a:xfrm>
          <a:off x="0" y="0"/>
          <a:ext cx="0" cy="0"/>
          <a:chOff x="0" y="0"/>
          <a:chExt cx="0" cy="0"/>
        </a:xfrm>
      </p:grpSpPr>
      <p:sp>
        <p:nvSpPr>
          <p:cNvPr id="23" name="Google Shape;23;p7"/>
          <p:cNvSpPr txBox="1">
            <a:spLocks noGrp="1"/>
          </p:cNvSpPr>
          <p:nvPr>
            <p:ph type="body" idx="1"/>
          </p:nvPr>
        </p:nvSpPr>
        <p:spPr>
          <a:xfrm>
            <a:off x="292608" y="1335024"/>
            <a:ext cx="8328900" cy="2395800"/>
          </a:xfrm>
          <a:prstGeom prst="rect">
            <a:avLst/>
          </a:prstGeom>
        </p:spPr>
        <p:txBody>
          <a:bodyPr spcFirstLastPara="1" wrap="square" lIns="0" tIns="73150" rIns="0" bIns="0" anchor="t" anchorCtr="0">
            <a:noAutofit/>
          </a:bodyPr>
          <a:lstStyle>
            <a:lvl1pPr marL="457200" lvl="0" indent="-317500" rtl="0">
              <a:spcBef>
                <a:spcPts val="0"/>
              </a:spcBef>
              <a:spcAft>
                <a:spcPts val="0"/>
              </a:spcAft>
              <a:buSzPts val="1400"/>
              <a:buChar char="●"/>
              <a:defRPr/>
            </a:lvl1pPr>
            <a:lvl2pPr marL="914400" lvl="1" indent="-317500" rtl="0">
              <a:spcBef>
                <a:spcPts val="600"/>
              </a:spcBef>
              <a:spcAft>
                <a:spcPts val="0"/>
              </a:spcAft>
              <a:buSzPts val="1400"/>
              <a:buChar char="○"/>
              <a:defRPr/>
            </a:lvl2pPr>
            <a:lvl3pPr marL="1371600" lvl="2" indent="-317500" rtl="0">
              <a:spcBef>
                <a:spcPts val="600"/>
              </a:spcBef>
              <a:spcAft>
                <a:spcPts val="0"/>
              </a:spcAft>
              <a:buSzPts val="1400"/>
              <a:buChar char="■"/>
              <a:defRPr/>
            </a:lvl3pPr>
            <a:lvl4pPr marL="1828800" lvl="3" indent="-317500" rtl="0">
              <a:spcBef>
                <a:spcPts val="600"/>
              </a:spcBef>
              <a:spcAft>
                <a:spcPts val="0"/>
              </a:spcAft>
              <a:buSzPts val="1400"/>
              <a:buChar char="●"/>
              <a:defRPr/>
            </a:lvl4pPr>
            <a:lvl5pPr marL="2286000" lvl="4" indent="-317500" rtl="0">
              <a:spcBef>
                <a:spcPts val="600"/>
              </a:spcBef>
              <a:spcAft>
                <a:spcPts val="0"/>
              </a:spcAft>
              <a:buSzPts val="1400"/>
              <a:buChar char="○"/>
              <a:defRPr/>
            </a:lvl5pPr>
            <a:lvl6pPr marL="2743200" lvl="5" indent="-317500" rtl="0">
              <a:spcBef>
                <a:spcPts val="600"/>
              </a:spcBef>
              <a:spcAft>
                <a:spcPts val="0"/>
              </a:spcAft>
              <a:buSzPts val="1400"/>
              <a:buChar char="■"/>
              <a:defRPr/>
            </a:lvl6pPr>
            <a:lvl7pPr marL="3200400" lvl="6" indent="-317500" rtl="0">
              <a:spcBef>
                <a:spcPts val="600"/>
              </a:spcBef>
              <a:spcAft>
                <a:spcPts val="0"/>
              </a:spcAft>
              <a:buSzPts val="1400"/>
              <a:buChar char="●"/>
              <a:defRPr/>
            </a:lvl7pPr>
            <a:lvl8pPr marL="3657600" lvl="7" indent="-317500" rtl="0">
              <a:spcBef>
                <a:spcPts val="600"/>
              </a:spcBef>
              <a:spcAft>
                <a:spcPts val="0"/>
              </a:spcAft>
              <a:buSzPts val="1400"/>
              <a:buChar char="○"/>
              <a:defRPr/>
            </a:lvl8pPr>
            <a:lvl9pPr marL="4114800" lvl="8" indent="-317500" rtl="0">
              <a:spcBef>
                <a:spcPts val="600"/>
              </a:spcBef>
              <a:spcAft>
                <a:spcPts val="600"/>
              </a:spcAft>
              <a:buSzPts val="1400"/>
              <a:buChar char="■"/>
              <a:defRPr/>
            </a:lvl9pPr>
          </a:lstStyle>
          <a:p>
            <a:endParaRPr/>
          </a:p>
        </p:txBody>
      </p:sp>
      <p:sp>
        <p:nvSpPr>
          <p:cNvPr id="24" name="Google Shape;24;p7"/>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25"/>
        <p:cNvGrpSpPr/>
        <p:nvPr/>
      </p:nvGrpSpPr>
      <p:grpSpPr>
        <a:xfrm>
          <a:off x="0" y="0"/>
          <a:ext cx="0" cy="0"/>
          <a:chOff x="0" y="0"/>
          <a:chExt cx="0" cy="0"/>
        </a:xfrm>
      </p:grpSpPr>
      <p:sp>
        <p:nvSpPr>
          <p:cNvPr id="26" name="Google Shape;26;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7" name="Google Shape;27;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9"/>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
        <p:nvSpPr>
          <p:cNvPr id="32" name="Google Shape;32;p9"/>
          <p:cNvSpPr txBox="1">
            <a:spLocks noGrp="1"/>
          </p:cNvSpPr>
          <p:nvPr>
            <p:ph type="body" idx="1"/>
          </p:nvPr>
        </p:nvSpPr>
        <p:spPr>
          <a:xfrm>
            <a:off x="292608" y="1335024"/>
            <a:ext cx="8419800" cy="2615400"/>
          </a:xfrm>
          <a:prstGeom prst="rect">
            <a:avLst/>
          </a:prstGeom>
        </p:spPr>
        <p:txBody>
          <a:bodyPr spcFirstLastPara="1" wrap="square" lIns="0" tIns="73150" rIns="0" bIns="0" anchor="t" anchorCtr="0">
            <a:noAutofit/>
          </a:bodyPr>
          <a:lstStyle>
            <a:lvl1pPr marL="457200" lvl="0" indent="-3175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marL="914400" lvl="1"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marL="1371600" lvl="2"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marL="1828800" lvl="3"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marL="2286000" lvl="4"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marL="2743200" lvl="5"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marL="3200400" lvl="6"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marL="3657600" lvl="7"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marL="4114800" lvl="8" indent="-3175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292608" y="1335024"/>
            <a:ext cx="8419800" cy="2615400"/>
          </a:xfrm>
          <a:prstGeom prst="rect">
            <a:avLst/>
          </a:prstGeom>
          <a:noFill/>
          <a:ln>
            <a:noFill/>
          </a:ln>
        </p:spPr>
        <p:txBody>
          <a:bodyPr spcFirstLastPara="1" wrap="square" lIns="0" tIns="73150" rIns="0" bIns="0" anchor="t" anchorCtr="0">
            <a:noAutofit/>
          </a:bodyPr>
          <a:lstStyle>
            <a:lvl1pPr marL="457200" lvl="0" indent="-3175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marL="914400" lvl="1"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marL="1371600" lvl="2"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marL="1828800" lvl="3"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marL="2286000" lvl="4"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marL="2743200" lvl="5"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marL="3200400" lvl="6"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marL="3657600" lvl="7"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marL="4114800" lvl="8" indent="-3175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183880" y="4114800"/>
            <a:ext cx="548700" cy="393600"/>
          </a:xfrm>
          <a:prstGeom prst="rect">
            <a:avLst/>
          </a:prstGeom>
          <a:noFill/>
          <a:ln>
            <a:noFill/>
          </a:ln>
        </p:spPr>
        <p:txBody>
          <a:bodyPr spcFirstLastPara="1" wrap="square" lIns="0" tIns="91425" rIns="0"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8" name="Google Shape;38;p10"/>
          <p:cNvSpPr txBox="1"/>
          <p:nvPr/>
        </p:nvSpPr>
        <p:spPr>
          <a:xfrm>
            <a:off x="923472" y="257347"/>
            <a:ext cx="2724400" cy="2982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 Jetpack Compose</a:t>
            </a:r>
            <a:endParaRPr sz="1700">
              <a:solidFill>
                <a:srgbClr val="FFFFFF"/>
              </a:solidFill>
              <a:latin typeface="Inter"/>
              <a:ea typeface="Inter"/>
              <a:cs typeface="Inter"/>
              <a:sym typeface="Inter"/>
            </a:endParaRPr>
          </a:p>
        </p:txBody>
      </p:sp>
      <p:sp>
        <p:nvSpPr>
          <p:cNvPr id="39" name="Google Shape;39;p10"/>
          <p:cNvSpPr txBox="1"/>
          <p:nvPr/>
        </p:nvSpPr>
        <p:spPr>
          <a:xfrm>
            <a:off x="228012" y="2119494"/>
            <a:ext cx="8682524" cy="289024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800">
                <a:solidFill>
                  <a:srgbClr val="FFFFFF"/>
                </a:solidFill>
                <a:latin typeface="Inter"/>
                <a:ea typeface="Inter"/>
                <a:cs typeface="Inter"/>
                <a:sym typeface="Inter"/>
              </a:rPr>
              <a:t>Component trong </a:t>
            </a:r>
          </a:p>
          <a:p>
            <a:pPr marL="0" lvl="0" indent="0" algn="l" rtl="0">
              <a:lnSpc>
                <a:spcPct val="100000"/>
              </a:lnSpc>
              <a:spcBef>
                <a:spcPts val="0"/>
              </a:spcBef>
              <a:spcAft>
                <a:spcPts val="0"/>
              </a:spcAft>
              <a:buClr>
                <a:schemeClr val="dk1"/>
              </a:buClr>
              <a:buSzPts val="1100"/>
              <a:buFont typeface="Arial"/>
              <a:buNone/>
            </a:pPr>
            <a:r>
              <a:rPr lang="en-US" sz="4800">
                <a:solidFill>
                  <a:srgbClr val="FFFFFF"/>
                </a:solidFill>
                <a:latin typeface="Inter"/>
                <a:ea typeface="Inter"/>
                <a:cs typeface="Inter"/>
                <a:sym typeface="Inter"/>
              </a:rPr>
              <a:t>Jetpack Compose (tiếp theo)</a:t>
            </a:r>
          </a:p>
          <a:p>
            <a:pPr marL="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Inter"/>
                <a:ea typeface="Inter"/>
                <a:cs typeface="Inter"/>
                <a:sym typeface="Inter"/>
              </a:rPr>
              <a:t>- List</a:t>
            </a:r>
          </a:p>
        </p:txBody>
      </p:sp>
      <p:pic>
        <p:nvPicPr>
          <p:cNvPr id="3" name="Picture 2" descr="A black and white logo&#10;&#10;Description automatically generated">
            <a:extLst>
              <a:ext uri="{FF2B5EF4-FFF2-40B4-BE49-F238E27FC236}">
                <a16:creationId xmlns:a16="http://schemas.microsoft.com/office/drawing/2014/main" id="{D6F6F4D1-15DB-A98A-E909-0FBA12CB1370}"/>
              </a:ext>
            </a:extLst>
          </p:cNvPr>
          <p:cNvPicPr>
            <a:picLocks noChangeAspect="1"/>
          </p:cNvPicPr>
          <p:nvPr/>
        </p:nvPicPr>
        <p:blipFill>
          <a:blip r:embed="rId3"/>
          <a:stretch>
            <a:fillRect/>
          </a:stretch>
        </p:blipFill>
        <p:spPr>
          <a:xfrm>
            <a:off x="7619744" y="106530"/>
            <a:ext cx="1378341" cy="599834"/>
          </a:xfrm>
          <a:prstGeom prst="rect">
            <a:avLst/>
          </a:prstGeom>
        </p:spPr>
      </p:pic>
      <p:pic>
        <p:nvPicPr>
          <p:cNvPr id="1026" name="Picture 2" descr="Android Developers Blog: Announcing Jetpack Compose Alpha!">
            <a:extLst>
              <a:ext uri="{FF2B5EF4-FFF2-40B4-BE49-F238E27FC236}">
                <a16:creationId xmlns:a16="http://schemas.microsoft.com/office/drawing/2014/main" id="{95282F6D-5208-E686-71AA-BB7350CC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66" y="213137"/>
            <a:ext cx="476655" cy="515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1717971"/>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a:t>
            </a:r>
            <a:r>
              <a:rPr lang="vi-VN" b="1" u="sng">
                <a:highlight>
                  <a:srgbClr val="FFFF00"/>
                </a:highlight>
                <a:latin typeface="Open Sans" panose="020B0606030504020204" pitchFamily="34" charset="0"/>
                <a:ea typeface="Open Sans" panose="020B0606030504020204" pitchFamily="34" charset="0"/>
                <a:cs typeface="Open Sans" panose="020B0606030504020204" pitchFamily="34" charset="0"/>
              </a:rPr>
              <a:t>Ví dụ: </a:t>
            </a: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Hiển thị danh sách các loại trái cây với hình ảnh của từng loại</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Bước 1: Tạo model Fruit gồm 2 thuộc tính: tên và hình ảnh</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600">
                <a:solidFill>
                  <a:srgbClr val="0033B3"/>
                </a:solidFill>
                <a:effectLst/>
                <a:highlight>
                  <a:srgbClr val="FFFFFF"/>
                </a:highlight>
                <a:latin typeface="JetBrains Mono Medium" panose="02000009000000000000" pitchFamily="2" charset="0"/>
              </a:rPr>
              <a:t>	data class </a:t>
            </a:r>
            <a:r>
              <a:rPr lang="en-US" sz="1600">
                <a:solidFill>
                  <a:srgbClr val="000000"/>
                </a:solidFill>
                <a:effectLst/>
                <a:highlight>
                  <a:srgbClr val="FFFFFF"/>
                </a:highlight>
                <a:latin typeface="JetBrains Mono Medium" panose="02000009000000000000" pitchFamily="2" charset="0"/>
              </a:rPr>
              <a:t>FruitModel</a:t>
            </a:r>
            <a:r>
              <a:rPr lang="en-US" sz="1600">
                <a:solidFill>
                  <a:srgbClr val="080808"/>
                </a:solidFill>
                <a:effectLst/>
                <a:highlight>
                  <a:srgbClr val="FFFFFF"/>
                </a:highlight>
                <a:latin typeface="JetBrains Mono Medium" panose="02000009000000000000" pitchFamily="2" charset="0"/>
              </a:rPr>
              <a:t>(</a:t>
            </a:r>
            <a:r>
              <a:rPr lang="en-US" sz="1600">
                <a:solidFill>
                  <a:srgbClr val="0033B3"/>
                </a:solidFill>
                <a:effectLst/>
                <a:highlight>
                  <a:srgbClr val="FFFFFF"/>
                </a:highlight>
                <a:latin typeface="JetBrains Mono Medium" panose="02000009000000000000" pitchFamily="2" charset="0"/>
              </a:rPr>
              <a:t>val </a:t>
            </a:r>
            <a:r>
              <a:rPr lang="en-US" sz="1600">
                <a:solidFill>
                  <a:srgbClr val="871094"/>
                </a:solidFill>
                <a:effectLst/>
                <a:highlight>
                  <a:srgbClr val="FFFFFF"/>
                </a:highlight>
                <a:latin typeface="JetBrains Mono Medium" panose="02000009000000000000" pitchFamily="2" charset="0"/>
              </a:rPr>
              <a:t>name</a:t>
            </a:r>
            <a:r>
              <a:rPr lang="en-US" sz="1600">
                <a:solidFill>
                  <a:srgbClr val="080808"/>
                </a:solidFill>
                <a:effectLst/>
                <a:highlight>
                  <a:srgbClr val="FFFFFF"/>
                </a:highlight>
                <a:latin typeface="JetBrains Mono Medium" panose="02000009000000000000" pitchFamily="2" charset="0"/>
              </a:rPr>
              <a:t>:</a:t>
            </a:r>
            <a:r>
              <a:rPr lang="en-US" sz="1600">
                <a:solidFill>
                  <a:srgbClr val="000000"/>
                </a:solidFill>
                <a:effectLst/>
                <a:highlight>
                  <a:srgbClr val="FFFFFF"/>
                </a:highlight>
                <a:latin typeface="JetBrains Mono Medium" panose="02000009000000000000" pitchFamily="2" charset="0"/>
              </a:rPr>
              <a:t>String</a:t>
            </a:r>
            <a:r>
              <a:rPr lang="en-US" sz="1600">
                <a:solidFill>
                  <a:srgbClr val="080808"/>
                </a:solidFill>
                <a:effectLst/>
                <a:highlight>
                  <a:srgbClr val="FFFFFF"/>
                </a:highlight>
                <a:latin typeface="JetBrains Mono Medium" panose="02000009000000000000" pitchFamily="2" charset="0"/>
              </a:rPr>
              <a:t>, </a:t>
            </a:r>
            <a:r>
              <a:rPr lang="en-US" sz="1600">
                <a:solidFill>
                  <a:srgbClr val="0033B3"/>
                </a:solidFill>
                <a:effectLst/>
                <a:highlight>
                  <a:srgbClr val="FFFFFF"/>
                </a:highlight>
                <a:latin typeface="JetBrains Mono Medium" panose="02000009000000000000" pitchFamily="2" charset="0"/>
              </a:rPr>
              <a:t>val </a:t>
            </a:r>
            <a:r>
              <a:rPr lang="en-US" sz="1600">
                <a:solidFill>
                  <a:srgbClr val="871094"/>
                </a:solidFill>
                <a:effectLst/>
                <a:highlight>
                  <a:srgbClr val="FFFFFF"/>
                </a:highlight>
                <a:latin typeface="JetBrains Mono Medium" panose="02000009000000000000" pitchFamily="2" charset="0"/>
              </a:rPr>
              <a:t>image </a:t>
            </a:r>
            <a:r>
              <a:rPr lang="en-US" sz="1600">
                <a:solidFill>
                  <a:srgbClr val="080808"/>
                </a:solidFill>
                <a:effectLst/>
                <a:highlight>
                  <a:srgbClr val="FFFFFF"/>
                </a:highlight>
                <a:latin typeface="JetBrains Mono Medium" panose="02000009000000000000" pitchFamily="2" charset="0"/>
              </a:rPr>
              <a:t>: </a:t>
            </a:r>
            <a:r>
              <a:rPr lang="en-US" sz="1600">
                <a:solidFill>
                  <a:srgbClr val="000000"/>
                </a:solidFill>
                <a:effectLst/>
                <a:highlight>
                  <a:srgbClr val="FFFFFF"/>
                </a:highlight>
                <a:latin typeface="JetBrains Mono Medium" panose="02000009000000000000" pitchFamily="2" charset="0"/>
              </a:rPr>
              <a:t>Int</a:t>
            </a:r>
            <a:r>
              <a:rPr lang="en-US" sz="1600">
                <a:solidFill>
                  <a:srgbClr val="080808"/>
                </a:solidFill>
                <a:effectLst/>
                <a:highlight>
                  <a:srgbClr val="FFFFFF"/>
                </a:highlight>
                <a:latin typeface="JetBrains Mono Medium" panose="02000009000000000000" pitchFamily="2" charset="0"/>
              </a:rPr>
              <a:t>)</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Tree>
    <p:extLst>
      <p:ext uri="{BB962C8B-B14F-4D97-AF65-F5344CB8AC3E}">
        <p14:creationId xmlns:p14="http://schemas.microsoft.com/office/powerpoint/2010/main" val="429108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1996893"/>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a:t>
            </a:r>
            <a:r>
              <a:rPr lang="vi-VN" b="1" u="sng">
                <a:highlight>
                  <a:srgbClr val="FFFF00"/>
                </a:highlight>
                <a:latin typeface="Open Sans" panose="020B0606030504020204" pitchFamily="34" charset="0"/>
                <a:ea typeface="Open Sans" panose="020B0606030504020204" pitchFamily="34" charset="0"/>
                <a:cs typeface="Open Sans" panose="020B0606030504020204" pitchFamily="34" charset="0"/>
              </a:rPr>
              <a:t>Ví dụ: </a:t>
            </a: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Hiển thị danh sách các loại trái cây với hình ảnh của từng loại</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Bước 2: Custom giao diện của từng item hiển thị trên danh sách</a:t>
            </a:r>
          </a:p>
          <a:p>
            <a:pPr marL="285750" indent="-285750" algn="just">
              <a:lnSpc>
                <a:spcPct val="150000"/>
              </a:lnSpc>
              <a:buFontTx/>
              <a:buChar char="-"/>
            </a:pPr>
            <a:r>
              <a:rPr lang="vi-VN" b="1">
                <a:latin typeface="Open Sans" panose="020B0606030504020204" pitchFamily="34" charset="0"/>
                <a:ea typeface="Open Sans" panose="020B0606030504020204" pitchFamily="34" charset="0"/>
                <a:cs typeface="Open Sans" panose="020B0606030504020204" pitchFamily="34" charset="0"/>
              </a:rPr>
              <a:t>Để hiển thị hình ảnh ta sử dụng Image()</a:t>
            </a:r>
          </a:p>
          <a:p>
            <a:pPr marL="285750" indent="-285750" algn="just">
              <a:lnSpc>
                <a:spcPct val="150000"/>
              </a:lnSpc>
              <a:buFontTx/>
              <a:buChar char="-"/>
            </a:pPr>
            <a:r>
              <a:rPr lang="vi-VN" b="1">
                <a:latin typeface="Open Sans" panose="020B0606030504020204" pitchFamily="34" charset="0"/>
                <a:ea typeface="Open Sans" panose="020B0606030504020204" pitchFamily="34" charset="0"/>
                <a:cs typeface="Open Sans" panose="020B0606030504020204" pitchFamily="34" charset="0"/>
              </a:rPr>
              <a:t>Để hiển thị tên ta sử dụng Text()</a:t>
            </a:r>
          </a:p>
          <a:p>
            <a:pPr marL="285750" indent="-285750" algn="just">
              <a:lnSpc>
                <a:spcPct val="150000"/>
              </a:lnSpc>
              <a:buFontTx/>
              <a:buChar char="-"/>
            </a:pPr>
            <a:r>
              <a:rPr lang="vi-VN" b="1">
                <a:latin typeface="Open Sans" panose="020B0606030504020204" pitchFamily="34" charset="0"/>
                <a:ea typeface="Open Sans" panose="020B0606030504020204" pitchFamily="34" charset="0"/>
                <a:cs typeface="Open Sans" panose="020B0606030504020204" pitchFamily="34" charset="0"/>
              </a:rPr>
              <a:t>Sử dụng Row để sắp xếp Image() và Text() nằm ngang với nhau (horizontal)</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Tree>
    <p:extLst>
      <p:ext uri="{BB962C8B-B14F-4D97-AF65-F5344CB8AC3E}">
        <p14:creationId xmlns:p14="http://schemas.microsoft.com/office/powerpoint/2010/main" val="3363427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 name="TextBox 1">
            <a:extLst>
              <a:ext uri="{FF2B5EF4-FFF2-40B4-BE49-F238E27FC236}">
                <a16:creationId xmlns:a16="http://schemas.microsoft.com/office/drawing/2014/main" id="{9265C07F-C12B-DB82-6D83-F53635B3CB85}"/>
              </a:ext>
            </a:extLst>
          </p:cNvPr>
          <p:cNvSpPr txBox="1"/>
          <p:nvPr/>
        </p:nvSpPr>
        <p:spPr>
          <a:xfrm>
            <a:off x="3111623" y="292608"/>
            <a:ext cx="6032377" cy="4708981"/>
          </a:xfrm>
          <a:prstGeom prst="rect">
            <a:avLst/>
          </a:prstGeom>
          <a:noFill/>
        </p:spPr>
        <p:txBody>
          <a:bodyPr wrap="square">
            <a:spAutoFit/>
          </a:bodyPr>
          <a:lstStyle/>
          <a:p>
            <a:r>
              <a:rPr lang="en-US" sz="1200">
                <a:solidFill>
                  <a:srgbClr val="9E880D"/>
                </a:solidFill>
                <a:effectLst/>
                <a:highlight>
                  <a:srgbClr val="FFFFFF"/>
                </a:highlight>
                <a:latin typeface="JetBrains Mono Medium" panose="02000009000000000000" pitchFamily="2" charset="0"/>
                <a:cs typeface="JetBrains Mono Medium" panose="02000009000000000000" pitchFamily="2" charset="0"/>
              </a:rPr>
              <a:t>@Composable</a:t>
            </a:r>
            <a:br>
              <a:rPr lang="en-US" sz="1200">
                <a:solidFill>
                  <a:srgbClr val="9E880D"/>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fun </a:t>
            </a:r>
            <a:r>
              <a:rPr lang="en-US" sz="1200">
                <a:solidFill>
                  <a:srgbClr val="00627A"/>
                </a:solidFill>
                <a:effectLst/>
                <a:highlight>
                  <a:srgbClr val="FFFFFF"/>
                </a:highlight>
                <a:latin typeface="JetBrains Mono Medium" panose="02000009000000000000" pitchFamily="2" charset="0"/>
                <a:cs typeface="JetBrains Mono Medium" panose="02000009000000000000" pitchFamily="2" charset="0"/>
              </a:rPr>
              <a:t>ListRow</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(model: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FruitModel</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Row</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verticalAlignment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Alignment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CenterVertically</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b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wrapContentHeight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fillMaxWidth</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background</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color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Color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Blue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Image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painter =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painterResource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id =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model.</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image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contentDescription = </a:t>
            </a:r>
            <a:r>
              <a:rPr lang="en-US" sz="1200">
                <a:solidFill>
                  <a:srgbClr val="067D17"/>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contentScale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ContentScale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Crop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b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size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100</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padding</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5</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model.</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name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fontSize = </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24</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sp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fontWeight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FontWeight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SemiBold</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color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Color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White</a:t>
            </a:r>
            <a:b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p>
        </p:txBody>
      </p:sp>
    </p:spTree>
    <p:extLst>
      <p:ext uri="{BB962C8B-B14F-4D97-AF65-F5344CB8AC3E}">
        <p14:creationId xmlns:p14="http://schemas.microsoft.com/office/powerpoint/2010/main" val="1606235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1759584"/>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a:t>
            </a:r>
            <a:r>
              <a:rPr lang="vi-VN" b="1" u="sng">
                <a:highlight>
                  <a:srgbClr val="FFFF00"/>
                </a:highlight>
                <a:latin typeface="Open Sans" panose="020B0606030504020204" pitchFamily="34" charset="0"/>
                <a:ea typeface="Open Sans" panose="020B0606030504020204" pitchFamily="34" charset="0"/>
                <a:cs typeface="Open Sans" panose="020B0606030504020204" pitchFamily="34" charset="0"/>
              </a:rPr>
              <a:t>Ví dụ: </a:t>
            </a: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Hiển thị danh sách các loại trái cây với hình ảnh của từng loại</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Bước 3: Tạo mutableListOf để add danh sách trái cây</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800">
                <a:solidFill>
                  <a:srgbClr val="0033B3"/>
                </a:solidFill>
                <a:effectLst/>
                <a:highlight>
                  <a:srgbClr val="FFFFFF"/>
                </a:highlight>
                <a:latin typeface="JetBrains Mono Medium" panose="02000009000000000000" pitchFamily="2" charset="0"/>
              </a:rPr>
              <a:t>	</a:t>
            </a:r>
            <a:r>
              <a:rPr lang="en-US" sz="1600">
                <a:solidFill>
                  <a:srgbClr val="0033B3"/>
                </a:solidFill>
                <a:effectLst/>
                <a:highlight>
                  <a:srgbClr val="FFFFFF"/>
                </a:highlight>
                <a:latin typeface="JetBrains Mono Medium" panose="02000009000000000000" pitchFamily="2" charset="0"/>
              </a:rPr>
              <a:t>private val </a:t>
            </a:r>
            <a:r>
              <a:rPr lang="en-US" sz="1600" i="1">
                <a:solidFill>
                  <a:srgbClr val="871094"/>
                </a:solidFill>
                <a:effectLst/>
                <a:highlight>
                  <a:srgbClr val="FFFFFF"/>
                </a:highlight>
                <a:latin typeface="JetBrains Mono ExtraBold" panose="02000009000000000000" pitchFamily="2" charset="0"/>
              </a:rPr>
              <a:t>fruitsList </a:t>
            </a:r>
            <a:r>
              <a:rPr lang="en-US" sz="1600">
                <a:solidFill>
                  <a:srgbClr val="080808"/>
                </a:solidFill>
                <a:effectLst/>
                <a:highlight>
                  <a:srgbClr val="FFFFFF"/>
                </a:highlight>
                <a:latin typeface="JetBrains Mono Medium" panose="02000009000000000000" pitchFamily="2" charset="0"/>
              </a:rPr>
              <a:t>= </a:t>
            </a:r>
            <a:r>
              <a:rPr lang="en-US" sz="1600" i="1">
                <a:solidFill>
                  <a:srgbClr val="00627A"/>
                </a:solidFill>
                <a:effectLst/>
                <a:highlight>
                  <a:srgbClr val="FFFFFF"/>
                </a:highlight>
                <a:latin typeface="JetBrains Mono ExtraBold" panose="02000009000000000000" pitchFamily="2" charset="0"/>
              </a:rPr>
              <a:t>mutableListOf</a:t>
            </a:r>
            <a:r>
              <a:rPr lang="en-US" sz="1600">
                <a:solidFill>
                  <a:srgbClr val="080808"/>
                </a:solidFill>
                <a:effectLst/>
                <a:highlight>
                  <a:srgbClr val="FFFFFF"/>
                </a:highlight>
                <a:latin typeface="JetBrains Mono Medium" panose="02000009000000000000" pitchFamily="2" charset="0"/>
              </a:rPr>
              <a:t>&lt;</a:t>
            </a:r>
            <a:r>
              <a:rPr lang="en-US" sz="1600">
                <a:solidFill>
                  <a:srgbClr val="000000"/>
                </a:solidFill>
                <a:effectLst/>
                <a:highlight>
                  <a:srgbClr val="FFFFFF"/>
                </a:highlight>
                <a:latin typeface="JetBrains Mono Medium" panose="02000009000000000000" pitchFamily="2" charset="0"/>
              </a:rPr>
              <a:t>FruitModel</a:t>
            </a:r>
            <a:r>
              <a:rPr lang="en-US" sz="1600">
                <a:solidFill>
                  <a:srgbClr val="080808"/>
                </a:solidFill>
                <a:effectLst/>
                <a:highlight>
                  <a:srgbClr val="FFFFFF"/>
                </a:highlight>
                <a:latin typeface="JetBrains Mono Medium" panose="02000009000000000000" pitchFamily="2" charset="0"/>
              </a:rPr>
              <a:t>&gt;()</a:t>
            </a:r>
            <a:endParaRPr lang="en-US" sz="1800">
              <a:solidFill>
                <a:srgbClr val="080808"/>
              </a:solidFill>
              <a:effectLst/>
              <a:highlight>
                <a:srgbClr val="FFFFFF"/>
              </a:highlight>
              <a:latin typeface="JetBrains Mono Medium" panose="02000009000000000000" pitchFamily="2" charset="0"/>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Tree>
    <p:extLst>
      <p:ext uri="{BB962C8B-B14F-4D97-AF65-F5344CB8AC3E}">
        <p14:creationId xmlns:p14="http://schemas.microsoft.com/office/powerpoint/2010/main" val="391031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2969018"/>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a:t>
            </a:r>
            <a:r>
              <a:rPr lang="vi-VN" b="1" u="sng">
                <a:highlight>
                  <a:srgbClr val="FFFF00"/>
                </a:highlight>
                <a:latin typeface="Open Sans" panose="020B0606030504020204" pitchFamily="34" charset="0"/>
                <a:ea typeface="Open Sans" panose="020B0606030504020204" pitchFamily="34" charset="0"/>
                <a:cs typeface="Open Sans" panose="020B0606030504020204" pitchFamily="34" charset="0"/>
              </a:rPr>
              <a:t>Ví dụ: </a:t>
            </a: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Hiển thị danh sách các loại trái cây với hình ảnh của từng loại</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Bước 4: Thêm trái cây vào danh sách</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.add(FruitModel(</a:t>
            </a:r>
            <a:r>
              <a:rPr lang="en-US">
                <a:solidFill>
                  <a:srgbClr val="067D17"/>
                </a:solidFill>
                <a:effectLst/>
                <a:highlight>
                  <a:srgbClr val="FFFFFF"/>
                </a:highlight>
                <a:latin typeface="JetBrains Mono Medium" panose="02000009000000000000" pitchFamily="2" charset="0"/>
                <a:cs typeface="JetBrains Mono Medium" panose="02000009000000000000" pitchFamily="2" charset="0"/>
              </a:rPr>
              <a:t>"Apple"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R</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drawable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.apple))</a:t>
            </a:r>
            <a:b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.add(FruitModel(</a:t>
            </a:r>
            <a:r>
              <a:rPr lang="en-US">
                <a:solidFill>
                  <a:srgbClr val="067D17"/>
                </a:solidFill>
                <a:effectLst/>
                <a:highlight>
                  <a:srgbClr val="FFFFFF"/>
                </a:highlight>
                <a:latin typeface="JetBrains Mono Medium" panose="02000009000000000000" pitchFamily="2" charset="0"/>
                <a:cs typeface="JetBrains Mono Medium" panose="02000009000000000000" pitchFamily="2" charset="0"/>
              </a:rPr>
              <a:t>"Orange"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R</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drawable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.orange))</a:t>
            </a:r>
            <a:b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.add(FruitModel(</a:t>
            </a:r>
            <a:r>
              <a:rPr lang="en-US">
                <a:solidFill>
                  <a:srgbClr val="067D17"/>
                </a:solidFill>
                <a:effectLst/>
                <a:highlight>
                  <a:srgbClr val="FFFFFF"/>
                </a:highlight>
                <a:latin typeface="JetBrains Mono Medium" panose="02000009000000000000" pitchFamily="2" charset="0"/>
                <a:cs typeface="JetBrains Mono Medium" panose="02000009000000000000" pitchFamily="2" charset="0"/>
              </a:rPr>
              <a:t>"Banana"</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R</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drawable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.banana))</a:t>
            </a:r>
            <a:b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.add(FruitModel(</a:t>
            </a:r>
            <a:r>
              <a:rPr lang="en-US">
                <a:solidFill>
                  <a:srgbClr val="067D17"/>
                </a:solidFill>
                <a:effectLst/>
                <a:highlight>
                  <a:srgbClr val="FFFFFF"/>
                </a:highlight>
                <a:latin typeface="JetBrains Mono Medium" panose="02000009000000000000" pitchFamily="2" charset="0"/>
                <a:cs typeface="JetBrains Mono Medium" panose="02000009000000000000" pitchFamily="2" charset="0"/>
              </a:rPr>
              <a:t>"Strawberry"</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R</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drawable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.strawberry))</a:t>
            </a:r>
            <a:b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.add(FruitModel(</a:t>
            </a:r>
            <a:r>
              <a:rPr lang="en-US">
                <a:solidFill>
                  <a:srgbClr val="067D17"/>
                </a:solidFill>
                <a:effectLst/>
                <a:highlight>
                  <a:srgbClr val="FFFFFF"/>
                </a:highlight>
                <a:latin typeface="JetBrains Mono Medium" panose="02000009000000000000" pitchFamily="2" charset="0"/>
                <a:cs typeface="JetBrains Mono Medium" panose="02000009000000000000" pitchFamily="2" charset="0"/>
              </a:rPr>
              <a:t>"Mango"</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R</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a:solidFill>
                  <a:srgbClr val="000000"/>
                </a:solidFill>
                <a:effectLst/>
                <a:highlight>
                  <a:srgbClr val="FFFFFF"/>
                </a:highlight>
                <a:latin typeface="JetBrains Mono Medium" panose="02000009000000000000" pitchFamily="2" charset="0"/>
                <a:cs typeface="JetBrains Mono Medium" panose="02000009000000000000" pitchFamily="2" charset="0"/>
              </a:rPr>
              <a:t>drawable</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.mango))</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Tree>
    <p:extLst>
      <p:ext uri="{BB962C8B-B14F-4D97-AF65-F5344CB8AC3E}">
        <p14:creationId xmlns:p14="http://schemas.microsoft.com/office/powerpoint/2010/main" val="108694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1027397"/>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a:t>
            </a:r>
            <a:r>
              <a:rPr lang="vi-VN" b="1" u="sng">
                <a:highlight>
                  <a:srgbClr val="FFFF00"/>
                </a:highlight>
                <a:latin typeface="Open Sans" panose="020B0606030504020204" pitchFamily="34" charset="0"/>
                <a:ea typeface="Open Sans" panose="020B0606030504020204" pitchFamily="34" charset="0"/>
                <a:cs typeface="Open Sans" panose="020B0606030504020204" pitchFamily="34" charset="0"/>
              </a:rPr>
              <a:t>Ví dụ: </a:t>
            </a: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Hiển thị danh sách các loại trái cây với hình ảnh của từng loại</a:t>
            </a:r>
          </a:p>
          <a:p>
            <a:pPr algn="just">
              <a:lnSpc>
                <a:spcPct val="150000"/>
              </a:lnSpc>
            </a:pPr>
            <a:endParaRPr lang="vi-VN" b="1">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Bước 5: Sử dụng LazyColumn để hiển thị danh sách</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5" name="TextBox 4">
            <a:extLst>
              <a:ext uri="{FF2B5EF4-FFF2-40B4-BE49-F238E27FC236}">
                <a16:creationId xmlns:a16="http://schemas.microsoft.com/office/drawing/2014/main" id="{9AC6696D-0D2D-3726-B991-2A4264DF89F1}"/>
              </a:ext>
            </a:extLst>
          </p:cNvPr>
          <p:cNvSpPr txBox="1"/>
          <p:nvPr/>
        </p:nvSpPr>
        <p:spPr>
          <a:xfrm>
            <a:off x="2438400" y="2533293"/>
            <a:ext cx="3909134" cy="2031325"/>
          </a:xfrm>
          <a:prstGeom prst="rect">
            <a:avLst/>
          </a:prstGeom>
          <a:noFill/>
        </p:spPr>
        <p:txBody>
          <a:bodyPr wrap="square">
            <a:spAutoFit/>
          </a:bodyPr>
          <a:lstStyle/>
          <a:p>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b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fillMaxSize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background</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Color</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t>White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items</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model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ListRow</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model =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model)</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endPar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endParaRPr>
          </a:p>
        </p:txBody>
      </p:sp>
    </p:spTree>
    <p:extLst>
      <p:ext uri="{BB962C8B-B14F-4D97-AF65-F5344CB8AC3E}">
        <p14:creationId xmlns:p14="http://schemas.microsoft.com/office/powerpoint/2010/main" val="394602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Custom List</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9218" name="Picture 2">
            <a:extLst>
              <a:ext uri="{FF2B5EF4-FFF2-40B4-BE49-F238E27FC236}">
                <a16:creationId xmlns:a16="http://schemas.microsoft.com/office/drawing/2014/main" id="{383813DD-2F8F-B2A6-92E4-88F54CD91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005" y="958788"/>
            <a:ext cx="2959005" cy="418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99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Content Padding</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 name="TextBox 1">
            <a:extLst>
              <a:ext uri="{FF2B5EF4-FFF2-40B4-BE49-F238E27FC236}">
                <a16:creationId xmlns:a16="http://schemas.microsoft.com/office/drawing/2014/main" id="{5569DBB1-0273-B83D-8678-20769F36EF0E}"/>
              </a:ext>
            </a:extLst>
          </p:cNvPr>
          <p:cNvSpPr txBox="1"/>
          <p:nvPr/>
        </p:nvSpPr>
        <p:spPr>
          <a:xfrm>
            <a:off x="185214" y="1127852"/>
            <a:ext cx="8773571" cy="1027397"/>
          </a:xfrm>
          <a:prstGeom prst="rect">
            <a:avLst/>
          </a:prstGeom>
          <a:noFill/>
        </p:spPr>
        <p:txBody>
          <a:bodyPr wrap="square">
            <a:spAutoFit/>
          </a:bodyPr>
          <a:lstStyle/>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Để thêm khoảng cách cho các nội dung (đối tượng xung quanh) ta có thể sử dụng </a:t>
            </a:r>
            <a:r>
              <a:rPr lang="vi-VN" b="1">
                <a:latin typeface="Open Sans" panose="020B0606030504020204" pitchFamily="34" charset="0"/>
                <a:ea typeface="Open Sans" panose="020B0606030504020204" pitchFamily="34" charset="0"/>
                <a:cs typeface="Open Sans" panose="020B0606030504020204" pitchFamily="34" charset="0"/>
              </a:rPr>
              <a:t>PaddingValues</a:t>
            </a:r>
          </a:p>
          <a:p>
            <a:pPr algn="just">
              <a:lnSpc>
                <a:spcPct val="150000"/>
              </a:lnSpc>
            </a:pPr>
            <a:endParaRPr lang="vi-VN" b="1">
              <a:highlight>
                <a:srgbClr val="FFFF00"/>
              </a:highligh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Ví dụ:</a:t>
            </a:r>
            <a:r>
              <a:rPr lang="vi-VN">
                <a:latin typeface="Open Sans" panose="020B0606030504020204" pitchFamily="34" charset="0"/>
                <a:ea typeface="Open Sans" panose="020B0606030504020204" pitchFamily="34" charset="0"/>
                <a:cs typeface="Open Sans" panose="020B0606030504020204" pitchFamily="34" charset="0"/>
              </a:rPr>
              <a:t> </a:t>
            </a:r>
          </a:p>
        </p:txBody>
      </p:sp>
      <p:sp>
        <p:nvSpPr>
          <p:cNvPr id="5" name="TextBox 4">
            <a:extLst>
              <a:ext uri="{FF2B5EF4-FFF2-40B4-BE49-F238E27FC236}">
                <a16:creationId xmlns:a16="http://schemas.microsoft.com/office/drawing/2014/main" id="{E9A0C717-DD26-DD65-219D-BD3C92CB0E0B}"/>
              </a:ext>
            </a:extLst>
          </p:cNvPr>
          <p:cNvSpPr txBox="1"/>
          <p:nvPr/>
        </p:nvSpPr>
        <p:spPr>
          <a:xfrm>
            <a:off x="292608" y="2419350"/>
            <a:ext cx="8503800" cy="1169551"/>
          </a:xfrm>
          <a:prstGeom prst="rect">
            <a:avLst/>
          </a:prstGeom>
          <a:noFill/>
        </p:spPr>
        <p:txBody>
          <a:bodyPr wrap="square">
            <a:spAutoFit/>
          </a:bodyPr>
          <a:lstStyle/>
          <a:p>
            <a:r>
              <a:rPr lang="en-US">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a:t>
            </a: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a:solidFill>
                  <a:srgbClr val="4A86E8"/>
                </a:solidFill>
                <a:effectLst/>
                <a:highlight>
                  <a:srgbClr val="FFFFFF"/>
                </a:highlight>
                <a:latin typeface="JetBrains Mono Medium" panose="02000009000000000000" pitchFamily="2" charset="0"/>
              </a:rPr>
              <a:t>contentPadding = </a:t>
            </a:r>
            <a:r>
              <a:rPr lang="en-US" i="1">
                <a:solidFill>
                  <a:srgbClr val="00627A"/>
                </a:solidFill>
                <a:effectLst/>
                <a:highlight>
                  <a:srgbClr val="FFFFFF"/>
                </a:highlight>
                <a:latin typeface="JetBrains Mono ExtraBold" panose="02000009000000000000" pitchFamily="2" charset="0"/>
              </a:rPr>
              <a:t>PaddingValues</a:t>
            </a:r>
            <a:r>
              <a:rPr lang="en-US">
                <a:solidFill>
                  <a:srgbClr val="080808"/>
                </a:solidFill>
                <a:effectLst/>
                <a:highlight>
                  <a:srgbClr val="FFFFFF"/>
                </a:highlight>
                <a:latin typeface="JetBrains Mono Medium" panose="02000009000000000000" pitchFamily="2" charset="0"/>
              </a:rPr>
              <a:t>(</a:t>
            </a:r>
            <a:r>
              <a:rPr lang="en-US">
                <a:solidFill>
                  <a:srgbClr val="4A86E8"/>
                </a:solidFill>
                <a:effectLst/>
                <a:highlight>
                  <a:srgbClr val="FFFFFF"/>
                </a:highlight>
                <a:latin typeface="JetBrains Mono Medium" panose="02000009000000000000" pitchFamily="2" charset="0"/>
              </a:rPr>
              <a:t>horizontal = </a:t>
            </a:r>
            <a:r>
              <a:rPr lang="en-US">
                <a:solidFill>
                  <a:srgbClr val="1750EB"/>
                </a:solidFill>
                <a:effectLst/>
                <a:highlight>
                  <a:srgbClr val="FFFFFF"/>
                </a:highlight>
                <a:latin typeface="JetBrains Mono Medium" panose="02000009000000000000" pitchFamily="2" charset="0"/>
              </a:rPr>
              <a:t>16</a:t>
            </a:r>
            <a:r>
              <a:rPr lang="en-US">
                <a:solidFill>
                  <a:srgbClr val="080808"/>
                </a:solidFill>
                <a:effectLst/>
                <a:highlight>
                  <a:srgbClr val="FFFFFF"/>
                </a:highlight>
                <a:latin typeface="JetBrains Mono Medium" panose="02000009000000000000" pitchFamily="2" charset="0"/>
              </a:rPr>
              <a:t>.</a:t>
            </a:r>
            <a:r>
              <a:rPr lang="en-US" i="1">
                <a:solidFill>
                  <a:srgbClr val="871094"/>
                </a:solidFill>
                <a:effectLst/>
                <a:highlight>
                  <a:srgbClr val="FFFFFF"/>
                </a:highlight>
                <a:latin typeface="JetBrains Mono ExtraBold" panose="02000009000000000000" pitchFamily="2" charset="0"/>
              </a:rPr>
              <a:t>dp</a:t>
            </a:r>
            <a:r>
              <a:rPr lang="en-US">
                <a:solidFill>
                  <a:srgbClr val="080808"/>
                </a:solidFill>
                <a:effectLst/>
                <a:highlight>
                  <a:srgbClr val="FFFFFF"/>
                </a:highlight>
                <a:latin typeface="JetBrains Mono Medium" panose="02000009000000000000" pitchFamily="2" charset="0"/>
              </a:rPr>
              <a:t>, </a:t>
            </a:r>
            <a:r>
              <a:rPr lang="en-US">
                <a:solidFill>
                  <a:srgbClr val="4A86E8"/>
                </a:solidFill>
                <a:effectLst/>
                <a:highlight>
                  <a:srgbClr val="FFFFFF"/>
                </a:highlight>
                <a:latin typeface="JetBrains Mono Medium" panose="02000009000000000000" pitchFamily="2" charset="0"/>
              </a:rPr>
              <a:t>vertical = </a:t>
            </a:r>
            <a:r>
              <a:rPr lang="en-US">
                <a:solidFill>
                  <a:srgbClr val="1750EB"/>
                </a:solidFill>
                <a:effectLst/>
                <a:highlight>
                  <a:srgbClr val="FFFFFF"/>
                </a:highlight>
                <a:latin typeface="JetBrains Mono Medium" panose="02000009000000000000" pitchFamily="2" charset="0"/>
              </a:rPr>
              <a:t>8</a:t>
            </a:r>
            <a:r>
              <a:rPr lang="en-US">
                <a:solidFill>
                  <a:srgbClr val="080808"/>
                </a:solidFill>
                <a:effectLst/>
                <a:highlight>
                  <a:srgbClr val="FFFFFF"/>
                </a:highlight>
                <a:latin typeface="JetBrains Mono Medium" panose="02000009000000000000" pitchFamily="2" charset="0"/>
              </a:rPr>
              <a:t>.</a:t>
            </a:r>
            <a:r>
              <a:rPr lang="en-US" i="1">
                <a:solidFill>
                  <a:srgbClr val="871094"/>
                </a:solidFill>
                <a:effectLst/>
                <a:highlight>
                  <a:srgbClr val="FFFFFF"/>
                </a:highlight>
                <a:latin typeface="JetBrains Mono ExtraBold" panose="02000009000000000000" pitchFamily="2" charset="0"/>
              </a:rPr>
              <a:t>dp</a:t>
            </a:r>
            <a:r>
              <a:rPr lang="en-US">
                <a:solidFill>
                  <a:srgbClr val="080808"/>
                </a:solidFill>
                <a:effectLst/>
                <a:highlight>
                  <a:srgbClr val="FFFFFF"/>
                </a:highlight>
                <a:latin typeface="JetBrains Mono Medium" panose="02000009000000000000" pitchFamily="2" charset="0"/>
              </a:rPr>
              <a:t>),</a:t>
            </a:r>
            <a:b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p>
          <a:p>
            <a:r>
              <a:rPr lang="en-US" b="1">
                <a:solidFill>
                  <a:srgbClr val="080808"/>
                </a:solidFill>
                <a:highlight>
                  <a:srgbClr val="FFFFFF"/>
                </a:highlight>
                <a:latin typeface="JetBrains Mono ExtraBold" panose="02000009000000000000" pitchFamily="2" charset="0"/>
                <a:cs typeface="JetBrains Mono ExtraBold" panose="02000009000000000000" pitchFamily="2" charset="0"/>
              </a:rPr>
              <a:t>	//…</a:t>
            </a:r>
          </a:p>
          <a:p>
            <a:r>
              <a:rPr lang="en-US"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endParaRPr lang="en-US">
              <a:solidFill>
                <a:srgbClr val="080808"/>
              </a:solidFill>
              <a:effectLst/>
              <a:highlight>
                <a:srgbClr val="FFFFFF"/>
              </a:highlight>
              <a:latin typeface="JetBrains Mono Medium" panose="02000009000000000000" pitchFamily="2" charset="0"/>
              <a:cs typeface="JetBrains Mono Medium" panose="02000009000000000000" pitchFamily="2" charset="0"/>
            </a:endParaRPr>
          </a:p>
        </p:txBody>
      </p:sp>
    </p:spTree>
    <p:extLst>
      <p:ext uri="{BB962C8B-B14F-4D97-AF65-F5344CB8AC3E}">
        <p14:creationId xmlns:p14="http://schemas.microsoft.com/office/powerpoint/2010/main" val="205350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Khoảng cách nội dung (Content Spacing)</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 name="TextBox 1">
            <a:extLst>
              <a:ext uri="{FF2B5EF4-FFF2-40B4-BE49-F238E27FC236}">
                <a16:creationId xmlns:a16="http://schemas.microsoft.com/office/drawing/2014/main" id="{5569DBB1-0273-B83D-8678-20769F36EF0E}"/>
              </a:ext>
            </a:extLst>
          </p:cNvPr>
          <p:cNvSpPr txBox="1"/>
          <p:nvPr/>
        </p:nvSpPr>
        <p:spPr>
          <a:xfrm>
            <a:off x="185214" y="1127852"/>
            <a:ext cx="8773571" cy="1027397"/>
          </a:xfrm>
          <a:prstGeom prst="rect">
            <a:avLst/>
          </a:prstGeom>
          <a:noFill/>
        </p:spPr>
        <p:txBody>
          <a:bodyPr wrap="square">
            <a:spAutoFit/>
          </a:bodyPr>
          <a:lstStyle/>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Để thêm khoảng cách giữa các item, bạn có thể sử dụng </a:t>
            </a:r>
            <a:r>
              <a:rPr lang="vi-VN" b="1">
                <a:latin typeface="Open Sans" panose="020B0606030504020204" pitchFamily="34" charset="0"/>
                <a:ea typeface="Open Sans" panose="020B0606030504020204" pitchFamily="34" charset="0"/>
                <a:cs typeface="Open Sans" panose="020B0606030504020204" pitchFamily="34" charset="0"/>
              </a:rPr>
              <a:t>Arrangement.spacedBy()</a:t>
            </a:r>
            <a:r>
              <a:rPr lang="vi-VN">
                <a:latin typeface="Open Sans" panose="020B0606030504020204" pitchFamily="34" charset="0"/>
                <a:ea typeface="Open Sans" panose="020B0606030504020204" pitchFamily="34" charset="0"/>
                <a:cs typeface="Open Sans" panose="020B0606030504020204" pitchFamily="34" charset="0"/>
              </a:rPr>
              <a:t>. </a:t>
            </a:r>
          </a:p>
          <a:p>
            <a:pPr algn="just">
              <a:lnSpc>
                <a:spcPct val="150000"/>
              </a:lnSpc>
            </a:pPr>
            <a:endParaRPr lang="vi-VN" b="1">
              <a:highlight>
                <a:srgbClr val="FFFF00"/>
              </a:highligh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Ví dụ:</a:t>
            </a:r>
            <a:r>
              <a:rPr lang="vi-VN">
                <a:latin typeface="Open Sans" panose="020B0606030504020204" pitchFamily="34" charset="0"/>
                <a:ea typeface="Open Sans" panose="020B0606030504020204" pitchFamily="34" charset="0"/>
                <a:cs typeface="Open Sans" panose="020B0606030504020204" pitchFamily="34" charset="0"/>
              </a:rPr>
              <a:t> thêm 4.dp khoảng trắng ở giữa items:</a:t>
            </a:r>
          </a:p>
        </p:txBody>
      </p:sp>
      <p:sp>
        <p:nvSpPr>
          <p:cNvPr id="5" name="TextBox 4">
            <a:extLst>
              <a:ext uri="{FF2B5EF4-FFF2-40B4-BE49-F238E27FC236}">
                <a16:creationId xmlns:a16="http://schemas.microsoft.com/office/drawing/2014/main" id="{E9A0C717-DD26-DD65-219D-BD3C92CB0E0B}"/>
              </a:ext>
            </a:extLst>
          </p:cNvPr>
          <p:cNvSpPr txBox="1"/>
          <p:nvPr/>
        </p:nvSpPr>
        <p:spPr>
          <a:xfrm>
            <a:off x="292608" y="2419350"/>
            <a:ext cx="8503800" cy="1323439"/>
          </a:xfrm>
          <a:prstGeom prst="rect">
            <a:avLst/>
          </a:prstGeom>
          <a:noFill/>
        </p:spPr>
        <p:txBody>
          <a:bodyPr wrap="square">
            <a:spAutoFit/>
          </a:bodyPr>
          <a:lstStyle/>
          <a:p>
            <a:r>
              <a:rPr lang="en-US" sz="1600">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a:t>
            </a:r>
            <a: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600">
                <a:solidFill>
                  <a:srgbClr val="4A86E8"/>
                </a:solidFill>
                <a:effectLst/>
                <a:highlight>
                  <a:srgbClr val="FFFFFF"/>
                </a:highlight>
                <a:latin typeface="JetBrains Mono Medium" panose="02000009000000000000" pitchFamily="2" charset="0"/>
                <a:cs typeface="JetBrains Mono Medium" panose="02000009000000000000" pitchFamily="2" charset="0"/>
              </a:rPr>
              <a:t>verticalArrangement = </a:t>
            </a:r>
            <a:r>
              <a:rPr lang="en-US" sz="1600">
                <a:solidFill>
                  <a:srgbClr val="000000"/>
                </a:solidFill>
                <a:effectLst/>
                <a:highlight>
                  <a:srgbClr val="FFFFFF"/>
                </a:highlight>
                <a:latin typeface="JetBrains Mono Medium" panose="02000009000000000000" pitchFamily="2" charset="0"/>
                <a:cs typeface="JetBrains Mono Medium" panose="02000009000000000000" pitchFamily="2" charset="0"/>
              </a:rPr>
              <a:t>Arrangement</a:t>
            </a:r>
            <a: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t>.spacedBy(</a:t>
            </a:r>
            <a:r>
              <a:rPr lang="en-US" sz="1600">
                <a:solidFill>
                  <a:srgbClr val="1750EB"/>
                </a:solidFill>
                <a:effectLst/>
                <a:highlight>
                  <a:srgbClr val="FFFFFF"/>
                </a:highlight>
                <a:latin typeface="JetBrains Mono Medium" panose="02000009000000000000" pitchFamily="2" charset="0"/>
                <a:cs typeface="JetBrains Mono Medium" panose="02000009000000000000" pitchFamily="2" charset="0"/>
              </a:rPr>
              <a:t>4</a:t>
            </a:r>
            <a: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6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6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p>
          <a:p>
            <a:r>
              <a:rPr lang="en-US" sz="1600" b="1">
                <a:solidFill>
                  <a:srgbClr val="080808"/>
                </a:solidFill>
                <a:highlight>
                  <a:srgbClr val="FFFFFF"/>
                </a:highlight>
                <a:latin typeface="JetBrains Mono ExtraBold" panose="02000009000000000000" pitchFamily="2" charset="0"/>
                <a:cs typeface="JetBrains Mono ExtraBold" panose="02000009000000000000" pitchFamily="2" charset="0"/>
              </a:rPr>
              <a:t>	//…</a:t>
            </a:r>
          </a:p>
          <a:p>
            <a:r>
              <a:rPr lang="en-US" sz="16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endParaRPr lang="en-US" sz="1600">
              <a:solidFill>
                <a:srgbClr val="080808"/>
              </a:solidFill>
              <a:effectLst/>
              <a:highlight>
                <a:srgbClr val="FFFFFF"/>
              </a:highlight>
              <a:latin typeface="JetBrains Mono Medium" panose="02000009000000000000" pitchFamily="2" charset="0"/>
              <a:cs typeface="JetBrains Mono Medium" panose="02000009000000000000" pitchFamily="2" charset="0"/>
            </a:endParaRPr>
          </a:p>
        </p:txBody>
      </p:sp>
    </p:spTree>
    <p:extLst>
      <p:ext uri="{BB962C8B-B14F-4D97-AF65-F5344CB8AC3E}">
        <p14:creationId xmlns:p14="http://schemas.microsoft.com/office/powerpoint/2010/main" val="140969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LazyRow</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7" name="TextBox 6">
            <a:extLst>
              <a:ext uri="{FF2B5EF4-FFF2-40B4-BE49-F238E27FC236}">
                <a16:creationId xmlns:a16="http://schemas.microsoft.com/office/drawing/2014/main" id="{243D3706-76DF-1051-9749-90C18AEDCAC7}"/>
              </a:ext>
            </a:extLst>
          </p:cNvPr>
          <p:cNvSpPr txBox="1"/>
          <p:nvPr/>
        </p:nvSpPr>
        <p:spPr>
          <a:xfrm>
            <a:off x="185214" y="1127852"/>
            <a:ext cx="8773571" cy="3478068"/>
          </a:xfrm>
          <a:prstGeom prst="rect">
            <a:avLst/>
          </a:prstGeom>
          <a:noFill/>
        </p:spPr>
        <p:txBody>
          <a:bodyPr wrap="square">
            <a:spAutoFit/>
          </a:bodyPr>
          <a:lstStyle/>
          <a:p>
            <a:pPr lvl="0" algn="just">
              <a:lnSpc>
                <a:spcPct val="200000"/>
              </a:lnSpc>
              <a:spcBef>
                <a:spcPts val="1200"/>
              </a:spcBef>
            </a:pPr>
            <a:r>
              <a:rPr lang="vi-VN">
                <a:latin typeface="Open Sans" panose="020B0606030504020204" pitchFamily="34" charset="0"/>
                <a:ea typeface="Open Sans" panose="020B0606030504020204" pitchFamily="34" charset="0"/>
                <a:cs typeface="Open Sans" panose="020B0606030504020204" pitchFamily="34" charset="0"/>
              </a:rPr>
              <a:t>Một số</a:t>
            </a:r>
            <a:r>
              <a:rPr lang="vi-VN" sz="1400">
                <a:effectLst/>
                <a:latin typeface="Open Sans" panose="020B0606030504020204" pitchFamily="34" charset="0"/>
                <a:ea typeface="Open Sans" panose="020B0606030504020204" pitchFamily="34" charset="0"/>
                <a:cs typeface="Open Sans" panose="020B0606030504020204" pitchFamily="34" charset="0"/>
              </a:rPr>
              <a:t> thuộc tính chính trong LazyRow:</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state</a:t>
            </a:r>
            <a:r>
              <a:rPr lang="vi-VN" sz="1400">
                <a:effectLst/>
                <a:latin typeface="Open Sans" panose="020B0606030504020204" pitchFamily="34" charset="0"/>
                <a:ea typeface="Open Sans" panose="020B0606030504020204" pitchFamily="34" charset="0"/>
                <a:cs typeface="Open Sans" panose="020B0606030504020204" pitchFamily="34" charset="0"/>
              </a:rPr>
              <a:t>: Để kiểm soát và truy xuất vị trí cuộn.</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contentPadding</a:t>
            </a:r>
            <a:r>
              <a:rPr lang="vi-VN" sz="1400">
                <a:effectLst/>
                <a:latin typeface="Open Sans" panose="020B0606030504020204" pitchFamily="34" charset="0"/>
                <a:ea typeface="Open Sans" panose="020B0606030504020204" pitchFamily="34" charset="0"/>
                <a:cs typeface="Open Sans" panose="020B0606030504020204" pitchFamily="34" charset="0"/>
              </a:rPr>
              <a:t>: Padding xung quanh nội dung bên trong.</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horizontalArrangement</a:t>
            </a:r>
            <a:r>
              <a:rPr lang="vi-VN" sz="1400">
                <a:effectLst/>
                <a:latin typeface="Open Sans" panose="020B0606030504020204" pitchFamily="34" charset="0"/>
                <a:ea typeface="Open Sans" panose="020B0606030504020204" pitchFamily="34" charset="0"/>
                <a:cs typeface="Open Sans" panose="020B0606030504020204" pitchFamily="34" charset="0"/>
              </a:rPr>
              <a:t>: Sắp xếp các item theo chiều ngang.</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reverseLayout</a:t>
            </a:r>
            <a:r>
              <a:rPr lang="vi-VN" sz="1400">
                <a:effectLst/>
                <a:latin typeface="Open Sans" panose="020B0606030504020204" pitchFamily="34" charset="0"/>
                <a:ea typeface="Open Sans" panose="020B0606030504020204" pitchFamily="34" charset="0"/>
                <a:cs typeface="Open Sans" panose="020B0606030504020204" pitchFamily="34" charset="0"/>
              </a:rPr>
              <a:t>: Hiển thị item theo thứ tự ngược lại.</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flingBehavior</a:t>
            </a:r>
            <a:r>
              <a:rPr lang="vi-VN" sz="1400">
                <a:effectLst/>
                <a:latin typeface="Open Sans" panose="020B0606030504020204" pitchFamily="34" charset="0"/>
                <a:ea typeface="Open Sans" panose="020B0606030504020204" pitchFamily="34" charset="0"/>
                <a:cs typeface="Open Sans" panose="020B0606030504020204" pitchFamily="34" charset="0"/>
              </a:rPr>
              <a:t>: Tùy chỉnh cách cuộn nhanh phản ứng.</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content</a:t>
            </a:r>
            <a:r>
              <a:rPr lang="vi-VN" sz="1400">
                <a:effectLst/>
                <a:latin typeface="Open Sans" panose="020B0606030504020204" pitchFamily="34" charset="0"/>
                <a:ea typeface="Open Sans" panose="020B0606030504020204" pitchFamily="34" charset="0"/>
                <a:cs typeface="Open Sans" panose="020B0606030504020204" pitchFamily="34" charset="0"/>
              </a:rPr>
              <a:t>: Định nghĩa nội dung bên trong, bao gồm các item.</a:t>
            </a:r>
            <a:endParaRPr lang="en-VN" sz="14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spcAft>
                <a:spcPts val="1000"/>
              </a:spcAft>
              <a:buFont typeface="Wingdings" pitchFamily="2" charset="2"/>
              <a:buChar char=""/>
            </a:pPr>
            <a:r>
              <a:rPr lang="vi-VN" sz="1400" b="1">
                <a:effectLst/>
                <a:latin typeface="Open Sans" panose="020B0606030504020204" pitchFamily="34" charset="0"/>
                <a:ea typeface="Open Sans" panose="020B0606030504020204" pitchFamily="34" charset="0"/>
                <a:cs typeface="Open Sans" panose="020B0606030504020204" pitchFamily="34" charset="0"/>
              </a:rPr>
              <a:t>verticalAlignment</a:t>
            </a:r>
            <a:r>
              <a:rPr lang="vi-VN" sz="1400">
                <a:effectLst/>
                <a:latin typeface="Open Sans" panose="020B0606030504020204" pitchFamily="34" charset="0"/>
                <a:ea typeface="Open Sans" panose="020B0606030504020204" pitchFamily="34" charset="0"/>
                <a:cs typeface="Open Sans" panose="020B0606030504020204" pitchFamily="34" charset="0"/>
              </a:rPr>
              <a:t>: Căn chỉnh các item theo chiều dọc.</a:t>
            </a:r>
            <a:endParaRPr lang="en-VN" sz="14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0828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400"/>
              <a:buNone/>
            </a:pPr>
            <a:r>
              <a:rPr lang="en"/>
              <a:t>Nội dung</a:t>
            </a:r>
            <a:endParaRPr/>
          </a:p>
        </p:txBody>
      </p:sp>
      <p:sp>
        <p:nvSpPr>
          <p:cNvPr id="47" name="Google Shape;47;p11"/>
          <p:cNvSpPr txBox="1">
            <a:spLocks noGrp="1"/>
          </p:cNvSpPr>
          <p:nvPr>
            <p:ph type="body" idx="1"/>
          </p:nvPr>
        </p:nvSpPr>
        <p:spPr>
          <a:xfrm>
            <a:off x="292608" y="1335024"/>
            <a:ext cx="8419800" cy="2615400"/>
          </a:xfrm>
          <a:prstGeom prst="rect">
            <a:avLst/>
          </a:prstGeom>
        </p:spPr>
        <p:txBody>
          <a:bodyPr spcFirstLastPara="1" wrap="square" lIns="0" tIns="73150" rIns="0" bIns="0" anchor="t" anchorCtr="0">
            <a:noAutofit/>
          </a:bodyPr>
          <a:lstStyle/>
          <a:p>
            <a:pPr marL="457200" lvl="0" indent="-317500" algn="l" rtl="0">
              <a:lnSpc>
                <a:spcPct val="150000"/>
              </a:lnSpc>
              <a:spcBef>
                <a:spcPts val="0"/>
              </a:spcBef>
              <a:spcAft>
                <a:spcPts val="0"/>
              </a:spcAft>
              <a:buSzPts val="1400"/>
              <a:buChar char="●"/>
            </a:pPr>
            <a:r>
              <a:rPr lang="vi-VN"/>
              <a:t>Lazy Lists (LazyColumn, LazyRow)</a:t>
            </a:r>
          </a:p>
          <a:p>
            <a:pPr marL="457200" lvl="0" indent="-317500" algn="l" rtl="0">
              <a:lnSpc>
                <a:spcPct val="150000"/>
              </a:lnSpc>
              <a:spcBef>
                <a:spcPts val="0"/>
              </a:spcBef>
              <a:spcAft>
                <a:spcPts val="0"/>
              </a:spcAft>
              <a:buSzPts val="1400"/>
              <a:buChar char="●"/>
            </a:pPr>
            <a:r>
              <a:rPr lang="vi-VN"/>
              <a:t>Lazy grids</a:t>
            </a:r>
          </a:p>
          <a:p>
            <a:pPr marL="457200" lvl="0" indent="-317500" algn="l" rtl="0">
              <a:lnSpc>
                <a:spcPct val="150000"/>
              </a:lnSpc>
              <a:spcBef>
                <a:spcPts val="0"/>
              </a:spcBef>
              <a:spcAft>
                <a:spcPts val="0"/>
              </a:spcAft>
              <a:buSzPts val="1400"/>
              <a:buChar char="●"/>
            </a:pPr>
            <a:r>
              <a:rPr lang="en-US"/>
              <a:t>Lazy Staggered Grid</a:t>
            </a:r>
            <a:endParaRPr lang="vi-VN"/>
          </a:p>
          <a:p>
            <a:pPr marL="457200" lvl="0" indent="-317500" algn="l" rtl="0">
              <a:lnSpc>
                <a:spcPct val="150000"/>
              </a:lnSpc>
              <a:spcBef>
                <a:spcPts val="0"/>
              </a:spcBef>
              <a:spcAft>
                <a:spcPts val="0"/>
              </a:spcAft>
              <a:buSzPts val="1400"/>
              <a:buChar char="●"/>
            </a:pPr>
            <a:r>
              <a:rPr lang="vi-VN"/>
              <a:t>AsyncImage </a:t>
            </a:r>
          </a:p>
          <a:p>
            <a:pPr marL="457200" lvl="0" indent="-317500" algn="l" rtl="0">
              <a:lnSpc>
                <a:spcPct val="150000"/>
              </a:lnSpc>
              <a:spcBef>
                <a:spcPts val="0"/>
              </a:spcBef>
              <a:spcAft>
                <a:spcPts val="0"/>
              </a:spcAft>
              <a:buSzPts val="1400"/>
              <a:buChar char="●"/>
            </a:pPr>
            <a:endParaRPr lang="vi-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LazyRow</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3" name="TextBox 2">
            <a:extLst>
              <a:ext uri="{FF2B5EF4-FFF2-40B4-BE49-F238E27FC236}">
                <a16:creationId xmlns:a16="http://schemas.microsoft.com/office/drawing/2014/main" id="{2B69BFFD-786B-0E1A-2521-22979E03A302}"/>
              </a:ext>
            </a:extLst>
          </p:cNvPr>
          <p:cNvSpPr txBox="1"/>
          <p:nvPr/>
        </p:nvSpPr>
        <p:spPr>
          <a:xfrm>
            <a:off x="292608" y="909101"/>
            <a:ext cx="6944771" cy="4185761"/>
          </a:xfrm>
          <a:prstGeom prst="rect">
            <a:avLst/>
          </a:prstGeom>
          <a:noFill/>
        </p:spPr>
        <p:txBody>
          <a:bodyPr wrap="square">
            <a:spAutoFit/>
          </a:bodyPr>
          <a:lstStyle/>
          <a:p>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LazyRow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items</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fruitsList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item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Column</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padding</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cs typeface="JetBrains Mono Medium" panose="02000009000000000000" pitchFamily="2" charset="0"/>
              </a:rPr>
              <a:t>8</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horizontalAlignment = </a:t>
            </a: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Alignment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t>CenterHorizontally</a:t>
            </a:r>
            <a:b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Image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b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size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cs typeface="JetBrains Mono Medium" panose="02000009000000000000" pitchFamily="2" charset="0"/>
              </a:rPr>
              <a:t>64</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padding</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cs typeface="JetBrains Mono Medium" panose="02000009000000000000" pitchFamily="2" charset="0"/>
              </a:rPr>
              <a:t>8</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clip</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RoundedCornerShape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cs typeface="JetBrains Mono Medium" panose="02000009000000000000" pitchFamily="2" charset="0"/>
              </a:rPr>
              <a:t>50</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contentScale = </a:t>
            </a:r>
            <a:r>
              <a:rPr lang="en-US" sz="1400">
                <a:solidFill>
                  <a:srgbClr val="000000"/>
                </a:solidFill>
                <a:effectLst/>
                <a:highlight>
                  <a:srgbClr val="FFFFFF"/>
                </a:highlight>
                <a:latin typeface="JetBrains Mono Medium" panose="02000009000000000000" pitchFamily="2" charset="0"/>
                <a:cs typeface="JetBrains Mono Medium" panose="02000009000000000000" pitchFamily="2" charset="0"/>
              </a:rPr>
              <a:t>ContentScale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t>Crop</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painter =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painterResource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id =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item.</a:t>
            </a:r>
            <a: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t>image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contentDescription = </a:t>
            </a:r>
            <a:r>
              <a:rPr lang="en-US" sz="1400">
                <a:solidFill>
                  <a:srgbClr val="0033B3"/>
                </a:solidFill>
                <a:effectLst/>
                <a:highlight>
                  <a:srgbClr val="FFFFFF"/>
                </a:highlight>
                <a:latin typeface="JetBrains Mono Medium" panose="02000009000000000000" pitchFamily="2" charset="0"/>
                <a:cs typeface="JetBrains Mono Medium" panose="02000009000000000000" pitchFamily="2" charset="0"/>
              </a:rPr>
              <a:t>null</a:t>
            </a:r>
            <a:br>
              <a:rPr lang="en-US" sz="1400">
                <a:solidFill>
                  <a:srgbClr val="0033B3"/>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033B3"/>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item.</a:t>
            </a:r>
            <a:r>
              <a:rPr lang="en-US" sz="1400">
                <a:solidFill>
                  <a:srgbClr val="871094"/>
                </a:solidFill>
                <a:effectLst/>
                <a:highlight>
                  <a:srgbClr val="FFFFFF"/>
                </a:highlight>
                <a:latin typeface="JetBrains Mono Medium" panose="02000009000000000000" pitchFamily="2" charset="0"/>
                <a:cs typeface="JetBrains Mono Medium" panose="02000009000000000000" pitchFamily="2" charset="0"/>
              </a:rPr>
              <a:t>name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endPar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endParaRPr>
          </a:p>
        </p:txBody>
      </p:sp>
      <p:pic>
        <p:nvPicPr>
          <p:cNvPr id="1026" name="Picture 2">
            <a:extLst>
              <a:ext uri="{FF2B5EF4-FFF2-40B4-BE49-F238E27FC236}">
                <a16:creationId xmlns:a16="http://schemas.microsoft.com/office/drawing/2014/main" id="{7E651A0A-7834-6DB2-5D07-BC8C172DA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536" y="3886330"/>
            <a:ext cx="3962400" cy="120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6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LazyGrids</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9" name="TextBox 8">
            <a:extLst>
              <a:ext uri="{FF2B5EF4-FFF2-40B4-BE49-F238E27FC236}">
                <a16:creationId xmlns:a16="http://schemas.microsoft.com/office/drawing/2014/main" id="{6DEFA233-DCA3-84A0-9F3E-FA0A76BBAB46}"/>
              </a:ext>
            </a:extLst>
          </p:cNvPr>
          <p:cNvSpPr txBox="1"/>
          <p:nvPr/>
        </p:nvSpPr>
        <p:spPr>
          <a:xfrm>
            <a:off x="292608" y="1006256"/>
            <a:ext cx="8403920" cy="3047181"/>
          </a:xfrm>
          <a:prstGeom prst="rect">
            <a:avLst/>
          </a:prstGeom>
          <a:noFill/>
        </p:spPr>
        <p:txBody>
          <a:bodyPr wrap="square">
            <a:spAutoFit/>
          </a:bodyPr>
          <a:lstStyle/>
          <a:p>
            <a:pPr algn="just">
              <a:lnSpc>
                <a:spcPct val="200000"/>
              </a:lnSpc>
            </a:pP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Trong Jetpack Compose, “Lazy grids” là một cách để hiển thị các item trong một lưới có thể cuộn mà chỉ soạn và bố trí các mục hiển thị trong phạm vi nhìn thấy. Điều này giúp cải thiện hiệu suất và giảm tiêu thụ bộ nhớ khi bạn có một số lượng lớn mục cần hiển thị. Có hai loại lưới lười biếng chính:</a:t>
            </a:r>
          </a:p>
          <a:p>
            <a:pPr algn="just">
              <a:lnSpc>
                <a:spcPct val="200000"/>
              </a:lnSpc>
              <a:buFont typeface="+mj-lt"/>
              <a:buAutoNum type="arabicPeriod"/>
            </a:pPr>
            <a:r>
              <a:rPr lang="vi-VN" b="1"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LazyVerticalGrid</a:t>
            </a: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Hiển thị các mục trong một lưới dọc có thể cuộn qua nhiều cột.</a:t>
            </a:r>
          </a:p>
          <a:p>
            <a:pPr algn="just">
              <a:lnSpc>
                <a:spcPct val="200000"/>
              </a:lnSpc>
              <a:buFont typeface="+mj-lt"/>
              <a:buAutoNum type="arabicPeriod"/>
            </a:pPr>
            <a:r>
              <a:rPr lang="vi-VN" b="1"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LazyHorizontalGrid</a:t>
            </a: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Tương tự như LazyVerticalGrid nhưng cho phép cuộn theo chiều ngang.</a:t>
            </a:r>
          </a:p>
          <a:p>
            <a:pPr algn="just">
              <a:lnSpc>
                <a:spcPct val="200000"/>
              </a:lnSpc>
            </a:pP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Cả hai đều sử dụng một DSL tương tự nhau - </a:t>
            </a:r>
            <a:r>
              <a:rPr lang="vi-VN" b="1"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LazyGridScope.() </a:t>
            </a: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để mô tả nội dung.</a:t>
            </a:r>
          </a:p>
        </p:txBody>
      </p:sp>
    </p:spTree>
    <p:extLst>
      <p:ext uri="{BB962C8B-B14F-4D97-AF65-F5344CB8AC3E}">
        <p14:creationId xmlns:p14="http://schemas.microsoft.com/office/powerpoint/2010/main" val="864859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LazyGrids</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5" name="TextBox 4">
            <a:extLst>
              <a:ext uri="{FF2B5EF4-FFF2-40B4-BE49-F238E27FC236}">
                <a16:creationId xmlns:a16="http://schemas.microsoft.com/office/drawing/2014/main" id="{9E50D12B-915E-FF30-210C-4868B70E2E3A}"/>
              </a:ext>
            </a:extLst>
          </p:cNvPr>
          <p:cNvSpPr txBox="1"/>
          <p:nvPr/>
        </p:nvSpPr>
        <p:spPr>
          <a:xfrm>
            <a:off x="1354611" y="1136485"/>
            <a:ext cx="6739578" cy="3539430"/>
          </a:xfrm>
          <a:prstGeom prst="rect">
            <a:avLst/>
          </a:prstGeom>
          <a:noFill/>
        </p:spPr>
        <p:txBody>
          <a:bodyPr wrap="square">
            <a:spAutoFit/>
          </a:bodyPr>
          <a:lstStyle/>
          <a:p>
            <a:r>
              <a:rPr lang="en-US" sz="1400">
                <a:solidFill>
                  <a:srgbClr val="9E880D"/>
                </a:solidFill>
                <a:effectLst/>
                <a:highlight>
                  <a:srgbClr val="FFFFFF"/>
                </a:highlight>
                <a:latin typeface="JetBrains Mono Medium" panose="02000009000000000000" pitchFamily="2" charset="0"/>
              </a:rPr>
              <a:t>@Composable</a:t>
            </a:r>
            <a:br>
              <a:rPr lang="en-US" sz="1400">
                <a:solidFill>
                  <a:srgbClr val="9E880D"/>
                </a:solidFill>
                <a:effectLst/>
                <a:highlight>
                  <a:srgbClr val="FFFFFF"/>
                </a:highlight>
                <a:latin typeface="JetBrains Mono Medium" panose="02000009000000000000" pitchFamily="2" charset="0"/>
              </a:rPr>
            </a:br>
            <a:r>
              <a:rPr lang="en-US" sz="1400">
                <a:solidFill>
                  <a:srgbClr val="0033B3"/>
                </a:solidFill>
                <a:effectLst/>
                <a:highlight>
                  <a:srgbClr val="FFFFFF"/>
                </a:highlight>
                <a:latin typeface="JetBrains Mono Medium" panose="02000009000000000000" pitchFamily="2" charset="0"/>
              </a:rPr>
              <a:t>fun </a:t>
            </a:r>
            <a:r>
              <a:rPr lang="en-US" sz="1400">
                <a:solidFill>
                  <a:srgbClr val="00627A"/>
                </a:solidFill>
                <a:effectLst/>
                <a:highlight>
                  <a:srgbClr val="FFFFFF"/>
                </a:highlight>
                <a:latin typeface="JetBrains Mono Medium" panose="02000009000000000000" pitchFamily="2" charset="0"/>
              </a:rPr>
              <a:t>MyGrid</a:t>
            </a:r>
            <a:r>
              <a:rPr lang="en-US" sz="1400">
                <a:solidFill>
                  <a:srgbClr val="080808"/>
                </a:solidFill>
                <a:effectLst/>
                <a:highlight>
                  <a:srgbClr val="FFFFFF"/>
                </a:highlight>
                <a:latin typeface="JetBrains Mono Medium" panose="02000009000000000000" pitchFamily="2" charset="0"/>
              </a:rPr>
              <a:t>() {</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009900"/>
                </a:solidFill>
                <a:effectLst/>
                <a:highlight>
                  <a:srgbClr val="FFFFFF"/>
                </a:highlight>
                <a:latin typeface="JetBrains Mono Medium" panose="02000009000000000000" pitchFamily="2" charset="0"/>
              </a:rPr>
              <a:t>LazyVerticalGrid</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columns = </a:t>
            </a:r>
            <a:r>
              <a:rPr lang="en-US" sz="1400">
                <a:solidFill>
                  <a:srgbClr val="000000"/>
                </a:solidFill>
                <a:effectLst/>
                <a:highlight>
                  <a:srgbClr val="FFFFFF"/>
                </a:highlight>
                <a:latin typeface="JetBrains Mono Medium" panose="02000009000000000000" pitchFamily="2" charset="0"/>
              </a:rPr>
              <a:t>GridCells</a:t>
            </a:r>
            <a:r>
              <a:rPr lang="en-US" sz="1400">
                <a:solidFill>
                  <a:srgbClr val="080808"/>
                </a:solidFill>
                <a:effectLst/>
                <a:highlight>
                  <a:srgbClr val="FFFFFF"/>
                </a:highlight>
                <a:latin typeface="JetBrains Mono Medium" panose="02000009000000000000" pitchFamily="2" charset="0"/>
              </a:rPr>
              <a:t>.Fixed(</a:t>
            </a:r>
            <a:r>
              <a:rPr lang="en-US" sz="1400">
                <a:solidFill>
                  <a:srgbClr val="1750EB"/>
                </a:solidFill>
                <a:effectLst/>
                <a:highlight>
                  <a:srgbClr val="FFFFFF"/>
                </a:highlight>
                <a:latin typeface="JetBrains Mono Medium" panose="02000009000000000000" pitchFamily="2" charset="0"/>
              </a:rPr>
              <a:t>3</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contentPadding = </a:t>
            </a:r>
            <a:r>
              <a:rPr lang="en-US" sz="1400" i="1">
                <a:solidFill>
                  <a:srgbClr val="00627A"/>
                </a:solidFill>
                <a:effectLst/>
                <a:highlight>
                  <a:srgbClr val="FFFFFF"/>
                </a:highlight>
                <a:latin typeface="JetBrains Mono ExtraBold" panose="02000009000000000000" pitchFamily="2" charset="0"/>
              </a:rPr>
              <a:t>PaddingValues</a:t>
            </a:r>
            <a:r>
              <a:rPr lang="en-US" sz="1400">
                <a:solidFill>
                  <a:srgbClr val="080808"/>
                </a:solidFill>
                <a:effectLst/>
                <a:highlight>
                  <a:srgbClr val="FFFFFF"/>
                </a:highlight>
                <a:latin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rPr>
              <a:t>8</a:t>
            </a:r>
            <a:r>
              <a:rPr lang="en-US" sz="1400">
                <a:solidFill>
                  <a:srgbClr val="080808"/>
                </a:solidFill>
                <a:effectLst/>
                <a:highlight>
                  <a:srgbClr val="FFFFFF"/>
                </a:highlight>
                <a:latin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rPr>
              <a:t>dp</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 </a:t>
            </a:r>
            <a:r>
              <a:rPr lang="en-US" sz="1400" b="1">
                <a:solidFill>
                  <a:srgbClr val="080808"/>
                </a:solidFill>
                <a:effectLst/>
                <a:highlight>
                  <a:srgbClr val="FFFFFF"/>
                </a:highlight>
                <a:latin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rPr>
              <a:t>items(</a:t>
            </a:r>
            <a:r>
              <a:rPr lang="en-US" sz="1400">
                <a:solidFill>
                  <a:srgbClr val="1750EB"/>
                </a:solidFill>
                <a:effectLst/>
                <a:highlight>
                  <a:srgbClr val="FFFFFF"/>
                </a:highlight>
                <a:latin typeface="JetBrains Mono Medium" panose="02000009000000000000" pitchFamily="2" charset="0"/>
              </a:rPr>
              <a:t>50</a:t>
            </a:r>
            <a:r>
              <a:rPr lang="en-US" sz="1400">
                <a:solidFill>
                  <a:srgbClr val="080808"/>
                </a:solidFill>
                <a:effectLst/>
                <a:highlight>
                  <a:srgbClr val="FFFFFF"/>
                </a:highlight>
                <a:latin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rPr>
              <a:t>index </a:t>
            </a:r>
            <a:r>
              <a:rPr lang="en-US" sz="1400" b="1">
                <a:solidFill>
                  <a:srgbClr val="080808"/>
                </a:solidFill>
                <a:effectLst/>
                <a:highlight>
                  <a:srgbClr val="FFFFFF"/>
                </a:highlight>
                <a:latin typeface="JetBrains Mono ExtraBold" panose="02000009000000000000" pitchFamily="2" charset="0"/>
              </a:rPr>
              <a:t>-&gt;</a:t>
            </a:r>
            <a:br>
              <a:rPr lang="en-US" sz="1400" b="1">
                <a:solidFill>
                  <a:srgbClr val="080808"/>
                </a:solidFill>
                <a:effectLst/>
                <a:highlight>
                  <a:srgbClr val="FFFFFF"/>
                </a:highlight>
                <a:latin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rPr>
              <a:t>Card</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modifier = </a:t>
            </a:r>
            <a:r>
              <a:rPr lang="en-US" sz="1400">
                <a:solidFill>
                  <a:srgbClr val="000000"/>
                </a:solidFill>
                <a:effectLst/>
                <a:highlight>
                  <a:srgbClr val="FFFFFF"/>
                </a:highlight>
                <a:latin typeface="JetBrains Mono Medium" panose="02000009000000000000" pitchFamily="2" charset="0"/>
              </a:rPr>
              <a:t>Modifier</a:t>
            </a:r>
            <a:r>
              <a:rPr lang="en-US" sz="1400">
                <a:solidFill>
                  <a:srgbClr val="080808"/>
                </a:solidFill>
                <a:effectLst/>
                <a:highlight>
                  <a:srgbClr val="FFFFFF"/>
                </a:highlight>
                <a:latin typeface="JetBrains Mono Medium" panose="02000009000000000000" pitchFamily="2" charset="0"/>
              </a:rPr>
              <a:t>.</a:t>
            </a:r>
            <a:r>
              <a:rPr lang="en-US" sz="1400" i="1">
                <a:solidFill>
                  <a:srgbClr val="00627A"/>
                </a:solidFill>
                <a:effectLst/>
                <a:highlight>
                  <a:srgbClr val="FFFFFF"/>
                </a:highlight>
                <a:latin typeface="JetBrains Mono ExtraBold" panose="02000009000000000000" pitchFamily="2" charset="0"/>
              </a:rPr>
              <a:t>padding</a:t>
            </a:r>
            <a:r>
              <a:rPr lang="en-US" sz="1400">
                <a:solidFill>
                  <a:srgbClr val="080808"/>
                </a:solidFill>
                <a:effectLst/>
                <a:highlight>
                  <a:srgbClr val="FFFFFF"/>
                </a:highlight>
                <a:latin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rPr>
              <a:t>8</a:t>
            </a:r>
            <a:r>
              <a:rPr lang="en-US" sz="1400">
                <a:solidFill>
                  <a:srgbClr val="080808"/>
                </a:solidFill>
                <a:effectLst/>
                <a:highlight>
                  <a:srgbClr val="FFFFFF"/>
                </a:highlight>
                <a:latin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rPr>
              <a:t>dp</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elevation = </a:t>
            </a:r>
            <a:r>
              <a:rPr lang="en-US" sz="1400">
                <a:solidFill>
                  <a:srgbClr val="000000"/>
                </a:solidFill>
                <a:effectLst/>
                <a:highlight>
                  <a:srgbClr val="FFFFFF"/>
                </a:highlight>
                <a:latin typeface="JetBrains Mono Medium" panose="02000009000000000000" pitchFamily="2" charset="0"/>
              </a:rPr>
              <a:t>CardDefaults</a:t>
            </a:r>
            <a:r>
              <a:rPr lang="en-US" sz="1400">
                <a:solidFill>
                  <a:srgbClr val="080808"/>
                </a:solidFill>
                <a:effectLst/>
                <a:highlight>
                  <a:srgbClr val="FFFFFF"/>
                </a:highlight>
                <a:latin typeface="JetBrains Mono Medium" panose="02000009000000000000" pitchFamily="2" charset="0"/>
              </a:rPr>
              <a:t>.</a:t>
            </a:r>
            <a:r>
              <a:rPr lang="en-US" sz="1400">
                <a:solidFill>
                  <a:srgbClr val="009900"/>
                </a:solidFill>
                <a:effectLst/>
                <a:highlight>
                  <a:srgbClr val="FFFFFF"/>
                </a:highlight>
                <a:latin typeface="JetBrains Mono Medium" panose="02000009000000000000" pitchFamily="2" charset="0"/>
              </a:rPr>
              <a:t>cardElevation</a:t>
            </a:r>
            <a:r>
              <a:rPr lang="en-US" sz="1400">
                <a:solidFill>
                  <a:srgbClr val="080808"/>
                </a:solidFill>
                <a:effectLst/>
                <a:highlight>
                  <a:srgbClr val="FFFFFF"/>
                </a:highlight>
                <a:latin typeface="JetBrains Mono Medium" panose="02000009000000000000" pitchFamily="2" charset="0"/>
              </a:rPr>
              <a:t>(</a:t>
            </a:r>
            <a:r>
              <a:rPr lang="en-US" sz="1400">
                <a:solidFill>
                  <a:srgbClr val="1750EB"/>
                </a:solidFill>
                <a:effectLst/>
                <a:highlight>
                  <a:srgbClr val="FFFFFF"/>
                </a:highlight>
                <a:latin typeface="JetBrains Mono Medium" panose="02000009000000000000" pitchFamily="2" charset="0"/>
              </a:rPr>
              <a:t>2</a:t>
            </a:r>
            <a:r>
              <a:rPr lang="en-US" sz="1400">
                <a:solidFill>
                  <a:srgbClr val="080808"/>
                </a:solidFill>
                <a:effectLst/>
                <a:highlight>
                  <a:srgbClr val="FFFFFF"/>
                </a:highlight>
                <a:latin typeface="JetBrains Mono Medium" panose="02000009000000000000" pitchFamily="2" charset="0"/>
              </a:rPr>
              <a:t>.</a:t>
            </a:r>
            <a:r>
              <a:rPr lang="en-US" sz="1400" i="1">
                <a:solidFill>
                  <a:srgbClr val="871094"/>
                </a:solidFill>
                <a:effectLst/>
                <a:highlight>
                  <a:srgbClr val="FFFFFF"/>
                </a:highlight>
                <a:latin typeface="JetBrains Mono ExtraBold" panose="02000009000000000000" pitchFamily="2" charset="0"/>
              </a:rPr>
              <a:t>dp</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 </a:t>
            </a:r>
            <a:r>
              <a:rPr lang="en-US" sz="1400" b="1">
                <a:solidFill>
                  <a:srgbClr val="080808"/>
                </a:solidFill>
                <a:effectLst/>
                <a:highlight>
                  <a:srgbClr val="FFFFFF"/>
                </a:highlight>
                <a:latin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rPr>
              <a:t>Text</a:t>
            </a:r>
            <a:r>
              <a:rPr lang="en-US" sz="1400">
                <a:solidFill>
                  <a:srgbClr val="080808"/>
                </a:solidFill>
                <a:effectLst/>
                <a:highlight>
                  <a:srgbClr val="FFFFFF"/>
                </a:highlight>
                <a:latin typeface="JetBrains Mono Medium" panose="02000009000000000000" pitchFamily="2" charset="0"/>
              </a:rPr>
              <a:t>(</a:t>
            </a:r>
            <a:r>
              <a:rPr lang="en-US" sz="1400">
                <a:solidFill>
                  <a:srgbClr val="067D17"/>
                </a:solidFill>
                <a:effectLst/>
                <a:highlight>
                  <a:srgbClr val="FFFFFF"/>
                </a:highlight>
                <a:latin typeface="JetBrains Mono Medium" panose="02000009000000000000" pitchFamily="2" charset="0"/>
              </a:rPr>
              <a:t>"Item </a:t>
            </a:r>
            <a:r>
              <a:rPr lang="en-US" sz="1400">
                <a:solidFill>
                  <a:srgbClr val="0037A6"/>
                </a:solidFill>
                <a:effectLst/>
                <a:highlight>
                  <a:srgbClr val="FFFFFF"/>
                </a:highlight>
                <a:latin typeface="JetBrains Mono Medium" panose="02000009000000000000" pitchFamily="2" charset="0"/>
              </a:rPr>
              <a:t>$</a:t>
            </a:r>
            <a:r>
              <a:rPr lang="en-US" sz="1400">
                <a:solidFill>
                  <a:srgbClr val="000000"/>
                </a:solidFill>
                <a:effectLst/>
                <a:highlight>
                  <a:srgbClr val="FFFFFF"/>
                </a:highlight>
                <a:latin typeface="JetBrains Mono Medium" panose="02000009000000000000" pitchFamily="2" charset="0"/>
              </a:rPr>
              <a:t>index</a:t>
            </a:r>
            <a:r>
              <a:rPr lang="en-US" sz="1400">
                <a:solidFill>
                  <a:srgbClr val="067D17"/>
                </a:solidFill>
                <a:effectLst/>
                <a:highlight>
                  <a:srgbClr val="FFFFFF"/>
                </a:highlight>
                <a:latin typeface="JetBrains Mono Medium" panose="02000009000000000000" pitchFamily="2" charset="0"/>
              </a:rPr>
              <a:t>"</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rPr>
              <a:t>        }</a:t>
            </a:r>
            <a:br>
              <a:rPr lang="en-US" sz="1400" b="1">
                <a:solidFill>
                  <a:srgbClr val="080808"/>
                </a:solidFill>
                <a:effectLst/>
                <a:highlight>
                  <a:srgbClr val="FFFFFF"/>
                </a:highlight>
                <a:latin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rPr>
              <a:t>    }</a:t>
            </a:r>
            <a:br>
              <a:rPr lang="en-US" sz="1400" b="1">
                <a:solidFill>
                  <a:srgbClr val="080808"/>
                </a:solidFill>
                <a:effectLst/>
                <a:highlight>
                  <a:srgbClr val="FFFFFF"/>
                </a:highlight>
                <a:latin typeface="JetBrains Mono ExtraBold" panose="02000009000000000000" pitchFamily="2" charset="0"/>
              </a:rPr>
            </a:br>
            <a:r>
              <a:rPr lang="en-US" sz="1400">
                <a:solidFill>
                  <a:srgbClr val="080808"/>
                </a:solidFill>
                <a:effectLst/>
                <a:highlight>
                  <a:srgbClr val="FFFFFF"/>
                </a:highlight>
                <a:latin typeface="JetBrains Mono Medium" panose="02000009000000000000" pitchFamily="2" charset="0"/>
              </a:rPr>
              <a:t>}</a:t>
            </a:r>
          </a:p>
        </p:txBody>
      </p:sp>
    </p:spTree>
    <p:extLst>
      <p:ext uri="{BB962C8B-B14F-4D97-AF65-F5344CB8AC3E}">
        <p14:creationId xmlns:p14="http://schemas.microsoft.com/office/powerpoint/2010/main" val="4075388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 name="TextBox 1">
            <a:extLst>
              <a:ext uri="{FF2B5EF4-FFF2-40B4-BE49-F238E27FC236}">
                <a16:creationId xmlns:a16="http://schemas.microsoft.com/office/drawing/2014/main" id="{624108FC-1505-3992-0FAD-280A56A23816}"/>
              </a:ext>
            </a:extLst>
          </p:cNvPr>
          <p:cNvSpPr txBox="1"/>
          <p:nvPr/>
        </p:nvSpPr>
        <p:spPr>
          <a:xfrm>
            <a:off x="1391834" y="2419350"/>
            <a:ext cx="1978322" cy="422295"/>
          </a:xfrm>
          <a:prstGeom prst="rect">
            <a:avLst/>
          </a:prstGeom>
          <a:noFill/>
        </p:spPr>
        <p:txBody>
          <a:bodyPr wrap="square">
            <a:spAutoFit/>
          </a:bodyPr>
          <a:lstStyle/>
          <a:p>
            <a:pPr lvl="0" algn="just">
              <a:lnSpc>
                <a:spcPct val="150000"/>
              </a:lnSpc>
            </a:pPr>
            <a:r>
              <a:rPr lang="en-US" sz="1600">
                <a:effectLst/>
                <a:latin typeface="Open Sans" panose="020B0606030504020204" pitchFamily="34" charset="0"/>
                <a:ea typeface="Open Sans" panose="020B0606030504020204" pitchFamily="34" charset="0"/>
                <a:cs typeface="Open Sans" panose="020B0606030504020204" pitchFamily="34" charset="0"/>
              </a:rPr>
              <a:t>Ta được kết quả:</a:t>
            </a:r>
            <a:endParaRPr lang="en-VN" sz="16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194" name="Picture 2" descr="Screenshot of a phone showing a grid of photos">
            <a:extLst>
              <a:ext uri="{FF2B5EF4-FFF2-40B4-BE49-F238E27FC236}">
                <a16:creationId xmlns:a16="http://schemas.microsoft.com/office/drawing/2014/main" id="{067CEB79-5497-30D4-7E92-7C7B844D7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904" y="807617"/>
            <a:ext cx="2054192" cy="433588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3;p19">
            <a:extLst>
              <a:ext uri="{FF2B5EF4-FFF2-40B4-BE49-F238E27FC236}">
                <a16:creationId xmlns:a16="http://schemas.microsoft.com/office/drawing/2014/main" id="{789B6F8B-9CBF-3956-5D3E-295EAD3155BF}"/>
              </a:ext>
            </a:extLst>
          </p:cNvPr>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LazyGrids</a:t>
            </a:r>
            <a:endParaRPr/>
          </a:p>
        </p:txBody>
      </p:sp>
    </p:spTree>
    <p:extLst>
      <p:ext uri="{BB962C8B-B14F-4D97-AF65-F5344CB8AC3E}">
        <p14:creationId xmlns:p14="http://schemas.microsoft.com/office/powerpoint/2010/main" val="427606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 Staggered Grid</a:t>
            </a:r>
            <a:endParaRP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9" name="TextBox 8">
            <a:extLst>
              <a:ext uri="{FF2B5EF4-FFF2-40B4-BE49-F238E27FC236}">
                <a16:creationId xmlns:a16="http://schemas.microsoft.com/office/drawing/2014/main" id="{6DEFA233-DCA3-84A0-9F3E-FA0A76BBAB46}"/>
              </a:ext>
            </a:extLst>
          </p:cNvPr>
          <p:cNvSpPr txBox="1"/>
          <p:nvPr/>
        </p:nvSpPr>
        <p:spPr>
          <a:xfrm>
            <a:off x="292608" y="1006256"/>
            <a:ext cx="8403920" cy="1755289"/>
          </a:xfrm>
          <a:prstGeom prst="rect">
            <a:avLst/>
          </a:prstGeom>
          <a:noFill/>
        </p:spPr>
        <p:txBody>
          <a:bodyPr wrap="square">
            <a:spAutoFit/>
          </a:bodyPr>
          <a:lstStyle/>
          <a:p>
            <a:pPr algn="just">
              <a:lnSpc>
                <a:spcPct val="200000"/>
              </a:lnSpc>
            </a:pPr>
            <a:r>
              <a:rPr lang="vi-VN" b="1">
                <a:latin typeface="Open Sans" panose="020B0606030504020204" pitchFamily="34" charset="0"/>
                <a:ea typeface="Open Sans" panose="020B0606030504020204" pitchFamily="34" charset="0"/>
                <a:cs typeface="Open Sans" panose="020B0606030504020204" pitchFamily="34" charset="0"/>
              </a:rPr>
              <a:t>LazyVerticalStaggeredGrid</a:t>
            </a: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và </a:t>
            </a:r>
            <a:r>
              <a:rPr lang="vi-VN" b="1">
                <a:latin typeface="Open Sans" panose="020B0606030504020204" pitchFamily="34" charset="0"/>
                <a:ea typeface="Open Sans" panose="020B0606030504020204" pitchFamily="34" charset="0"/>
                <a:cs typeface="Open Sans" panose="020B0606030504020204" pitchFamily="34" charset="0"/>
              </a:rPr>
              <a:t>LazyHorizontalStaggeredGrid</a:t>
            </a:r>
            <a:r>
              <a:rPr lang="vi-VN" b="0" i="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là những thành phần mới được thêm vào trong Jetpack Compose từ phiên bản 1.3.0, cho phép bạn tạo ra các danh sách nội dung theo kiểu lưới chồng chéo (staggered grid), hỗ trợ việc sắp xếp các mục có kích thước đa dạng một cách hiệu quả và hỗ trợ lazy composition.</a:t>
            </a:r>
          </a:p>
        </p:txBody>
      </p:sp>
      <p:pic>
        <p:nvPicPr>
          <p:cNvPr id="4098" name="Picture 2">
            <a:extLst>
              <a:ext uri="{FF2B5EF4-FFF2-40B4-BE49-F238E27FC236}">
                <a16:creationId xmlns:a16="http://schemas.microsoft.com/office/drawing/2014/main" id="{08178CF7-09CE-6AC7-DD24-9706F749F18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8786" y1="46059" x2="63929" y2="49923"/>
                      </a14:backgroundRemoval>
                    </a14:imgEffect>
                  </a14:imgLayer>
                </a14:imgProps>
              </a:ext>
              <a:ext uri="{28A0092B-C50C-407E-A947-70E740481C1C}">
                <a14:useLocalDpi xmlns:a14="http://schemas.microsoft.com/office/drawing/2010/main" val="0"/>
              </a:ext>
            </a:extLst>
          </a:blip>
          <a:srcRect/>
          <a:stretch>
            <a:fillRect/>
          </a:stretch>
        </p:blipFill>
        <p:spPr bwMode="auto">
          <a:xfrm>
            <a:off x="2273519" y="2878137"/>
            <a:ext cx="4901762" cy="226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612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sz="2400"/>
              <a:t>LazyVerticalStaggered (Grid Lazy Staggered Grid)</a:t>
            </a:r>
            <a:endParaRPr sz="2400"/>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9" name="TextBox 8">
            <a:extLst>
              <a:ext uri="{FF2B5EF4-FFF2-40B4-BE49-F238E27FC236}">
                <a16:creationId xmlns:a16="http://schemas.microsoft.com/office/drawing/2014/main" id="{6DEFA233-DCA3-84A0-9F3E-FA0A76BBAB46}"/>
              </a:ext>
            </a:extLst>
          </p:cNvPr>
          <p:cNvSpPr txBox="1"/>
          <p:nvPr/>
        </p:nvSpPr>
        <p:spPr>
          <a:xfrm>
            <a:off x="292608" y="1006256"/>
            <a:ext cx="8403920" cy="2638286"/>
          </a:xfrm>
          <a:prstGeom prst="rect">
            <a:avLst/>
          </a:prstGeom>
          <a:noFill/>
        </p:spPr>
        <p:txBody>
          <a:bodyPr wrap="square">
            <a:spAutoFit/>
          </a:bodyPr>
          <a:lstStyle/>
          <a:p>
            <a:pPr lvl="0" algn="just">
              <a:lnSpc>
                <a:spcPct val="150000"/>
              </a:lnSpc>
            </a:pPr>
            <a:r>
              <a:rPr lang="vi-VN" sz="1600">
                <a:effectLst/>
                <a:latin typeface="Open Sans" panose="020B0606030504020204" pitchFamily="34" charset="0"/>
                <a:ea typeface="Open Sans" panose="020B0606030504020204" pitchFamily="34" charset="0"/>
                <a:cs typeface="Open Sans" panose="020B0606030504020204" pitchFamily="34" charset="0"/>
              </a:rPr>
              <a:t>Một số thuộc tính chính thường gặp:</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l">
              <a:lnSpc>
                <a:spcPct val="15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columns</a:t>
            </a:r>
            <a:r>
              <a:rPr lang="vi-VN" sz="1600">
                <a:effectLst/>
                <a:latin typeface="Open Sans" panose="020B0606030504020204" pitchFamily="34" charset="0"/>
                <a:ea typeface="Open Sans" panose="020B0606030504020204" pitchFamily="34" charset="0"/>
                <a:cs typeface="Open Sans" panose="020B0606030504020204" pitchFamily="34" charset="0"/>
              </a:rPr>
              <a:t>: Định nghĩa cách phân chia các cột trong lưới. </a:t>
            </a:r>
            <a:r>
              <a:rPr lang="vi-VN" sz="1600" b="1">
                <a:effectLst/>
                <a:latin typeface="Open Sans" panose="020B0606030504020204" pitchFamily="34" charset="0"/>
                <a:ea typeface="Open Sans" panose="020B0606030504020204" pitchFamily="34" charset="0"/>
                <a:cs typeface="Open Sans" panose="020B0606030504020204" pitchFamily="34" charset="0"/>
              </a:rPr>
              <a:t>StaggeredGridCells.Fixed(count)</a:t>
            </a:r>
            <a:r>
              <a:rPr lang="vi-VN" sz="1600">
                <a:effectLst/>
                <a:latin typeface="Open Sans" panose="020B0606030504020204" pitchFamily="34" charset="0"/>
                <a:ea typeface="Open Sans" panose="020B0606030504020204" pitchFamily="34" charset="0"/>
                <a:cs typeface="Open Sans" panose="020B0606030504020204" pitchFamily="34" charset="0"/>
              </a:rPr>
              <a:t> xác định số cột cố định, trong khi </a:t>
            </a:r>
            <a:r>
              <a:rPr lang="vi-VN" sz="1600" b="1">
                <a:effectLst/>
                <a:latin typeface="Open Sans" panose="020B0606030504020204" pitchFamily="34" charset="0"/>
                <a:ea typeface="Open Sans" panose="020B0606030504020204" pitchFamily="34" charset="0"/>
                <a:cs typeface="Open Sans" panose="020B0606030504020204" pitchFamily="34" charset="0"/>
              </a:rPr>
              <a:t>StaggeredGridCells.Adaptive(minSize)</a:t>
            </a:r>
            <a:r>
              <a:rPr lang="vi-VN" sz="1600">
                <a:effectLst/>
                <a:latin typeface="Open Sans" panose="020B0606030504020204" pitchFamily="34" charset="0"/>
                <a:ea typeface="Open Sans" panose="020B0606030504020204" pitchFamily="34" charset="0"/>
                <a:cs typeface="Open Sans" panose="020B0606030504020204" pitchFamily="34" charset="0"/>
              </a:rPr>
              <a:t> cho phép điều chỉnh số cột dựa trên kích thước tối thiểu của item.</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state</a:t>
            </a:r>
            <a:r>
              <a:rPr lang="vi-VN" sz="1600">
                <a:effectLst/>
                <a:latin typeface="Open Sans" panose="020B0606030504020204" pitchFamily="34" charset="0"/>
                <a:ea typeface="Open Sans" panose="020B0606030504020204" pitchFamily="34" charset="0"/>
                <a:cs typeface="Open Sans" panose="020B0606030504020204" pitchFamily="34" charset="0"/>
              </a:rPr>
              <a:t>: Một instance của </a:t>
            </a:r>
            <a:r>
              <a:rPr lang="vi-VN" sz="1600" b="1">
                <a:effectLst/>
                <a:latin typeface="Open Sans" panose="020B0606030504020204" pitchFamily="34" charset="0"/>
                <a:ea typeface="Open Sans" panose="020B0606030504020204" pitchFamily="34" charset="0"/>
                <a:cs typeface="Open Sans" panose="020B0606030504020204" pitchFamily="34" charset="0"/>
              </a:rPr>
              <a:t>LazyStaggeredGridState</a:t>
            </a:r>
            <a:r>
              <a:rPr lang="vi-VN" sz="1600">
                <a:effectLst/>
                <a:latin typeface="Open Sans" panose="020B0606030504020204" pitchFamily="34" charset="0"/>
                <a:ea typeface="Open Sans" panose="020B0606030504020204" pitchFamily="34" charset="0"/>
                <a:cs typeface="Open Sans" panose="020B0606030504020204" pitchFamily="34" charset="0"/>
              </a:rPr>
              <a:t> giúp quản lý và truy cập trạng thái cuộn của lưới.</a:t>
            </a:r>
            <a:endParaRPr lang="en-VN" sz="16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484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sz="2400"/>
              <a:t>LazyVerticalStaggered (Grid Lazy Staggered Grid)</a:t>
            </a:r>
            <a:endParaRPr sz="2400"/>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9" name="TextBox 8">
            <a:extLst>
              <a:ext uri="{FF2B5EF4-FFF2-40B4-BE49-F238E27FC236}">
                <a16:creationId xmlns:a16="http://schemas.microsoft.com/office/drawing/2014/main" id="{6DEFA233-DCA3-84A0-9F3E-FA0A76BBAB46}"/>
              </a:ext>
            </a:extLst>
          </p:cNvPr>
          <p:cNvSpPr txBox="1"/>
          <p:nvPr/>
        </p:nvSpPr>
        <p:spPr>
          <a:xfrm>
            <a:off x="292608" y="1006256"/>
            <a:ext cx="8403920" cy="2766527"/>
          </a:xfrm>
          <a:prstGeom prst="rect">
            <a:avLst/>
          </a:prstGeom>
          <a:noFill/>
        </p:spPr>
        <p:txBody>
          <a:bodyPr wrap="square">
            <a:spAutoFit/>
          </a:bodyPr>
          <a:lstStyle/>
          <a:p>
            <a:pPr lvl="0" algn="just">
              <a:lnSpc>
                <a:spcPct val="150000"/>
              </a:lnSpc>
            </a:pPr>
            <a:r>
              <a:rPr lang="vi-VN" sz="1600">
                <a:effectLst/>
                <a:latin typeface="Open Sans" panose="020B0606030504020204" pitchFamily="34" charset="0"/>
                <a:ea typeface="Open Sans" panose="020B0606030504020204" pitchFamily="34" charset="0"/>
                <a:cs typeface="Open Sans" panose="020B0606030504020204" pitchFamily="34" charset="0"/>
              </a:rPr>
              <a:t>Một số thuộc tính chính thường gặp:</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contentPadding</a:t>
            </a:r>
            <a:r>
              <a:rPr lang="vi-VN" sz="1600">
                <a:effectLst/>
                <a:latin typeface="Open Sans" panose="020B0606030504020204" pitchFamily="34" charset="0"/>
                <a:ea typeface="Open Sans" panose="020B0606030504020204" pitchFamily="34" charset="0"/>
                <a:cs typeface="Open Sans" panose="020B0606030504020204" pitchFamily="34" charset="0"/>
              </a:rPr>
              <a:t>: Định nghĩa khoảng cách padding xung quanh nội dung của lưới.</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horizontalArrangement</a:t>
            </a:r>
            <a:r>
              <a:rPr lang="vi-VN" sz="1600">
                <a:effectLst/>
                <a:latin typeface="Open Sans" panose="020B0606030504020204" pitchFamily="34" charset="0"/>
                <a:ea typeface="Open Sans" panose="020B0606030504020204" pitchFamily="34" charset="0"/>
                <a:cs typeface="Open Sans" panose="020B0606030504020204" pitchFamily="34" charset="0"/>
              </a:rPr>
              <a:t>: Xác định cách các item được sắp xếp và khoảng cách giữa chúng theo chiều ngang.</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spcAft>
                <a:spcPts val="1000"/>
              </a:spcAft>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verticalItemSpacing</a:t>
            </a:r>
            <a:r>
              <a:rPr lang="vi-VN" sz="1600">
                <a:effectLst/>
                <a:latin typeface="Open Sans" panose="020B0606030504020204" pitchFamily="34" charset="0"/>
                <a:ea typeface="Open Sans" panose="020B0606030504020204" pitchFamily="34" charset="0"/>
                <a:cs typeface="Open Sans" panose="020B0606030504020204" pitchFamily="34" charset="0"/>
              </a:rPr>
              <a:t>: Khoảng cách giữa các item theo chiều dọc.</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150000"/>
              </a:lnSpc>
              <a:buFont typeface="Arial" panose="020B0604020202020204" pitchFamily="34" charset="0"/>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content</a:t>
            </a:r>
            <a:r>
              <a:rPr lang="vi-VN" sz="1600">
                <a:effectLst/>
                <a:latin typeface="Open Sans" panose="020B0606030504020204" pitchFamily="34" charset="0"/>
                <a:ea typeface="Open Sans" panose="020B0606030504020204" pitchFamily="34" charset="0"/>
                <a:cs typeface="Open Sans" panose="020B0606030504020204" pitchFamily="34" charset="0"/>
              </a:rPr>
              <a:t>: Định nghĩa nội dung bên trong của </a:t>
            </a:r>
            <a:r>
              <a:rPr lang="vi-VN" sz="1600" b="1">
                <a:effectLst/>
                <a:latin typeface="Open Sans" panose="020B0606030504020204" pitchFamily="34" charset="0"/>
                <a:ea typeface="Open Sans" panose="020B0606030504020204" pitchFamily="34" charset="0"/>
                <a:cs typeface="Open Sans" panose="020B0606030504020204" pitchFamily="34" charset="0"/>
              </a:rPr>
              <a:t>LazyVerticalStaggeredGrid</a:t>
            </a:r>
            <a:r>
              <a:rPr lang="vi-VN" sz="1600">
                <a:effectLst/>
                <a:latin typeface="Open Sans" panose="020B0606030504020204" pitchFamily="34" charset="0"/>
                <a:ea typeface="Open Sans" panose="020B0606030504020204" pitchFamily="34" charset="0"/>
                <a:cs typeface="Open Sans" panose="020B0606030504020204" pitchFamily="34" charset="0"/>
              </a:rPr>
              <a:t>, thường là một danh sách các composable item được hiển thị.</a:t>
            </a:r>
            <a:r>
              <a:rPr lang="en-VN" sz="1200">
                <a:effectLst/>
                <a:latin typeface="Open Sans" panose="020B0606030504020204" pitchFamily="34" charset="0"/>
                <a:ea typeface="Open Sans" panose="020B0606030504020204" pitchFamily="34" charset="0"/>
                <a:cs typeface="Open Sans" panose="020B0606030504020204" pitchFamily="34" charset="0"/>
              </a:rPr>
              <a:t> </a:t>
            </a:r>
            <a:endParaRPr lang="vi-VN" sz="1200" b="0" i="0">
              <a:solidFill>
                <a:srgbClr val="11111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7372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sz="2400"/>
              <a:t>LazyVerticalStaggered (Grid Lazy Staggered Grid)</a:t>
            </a:r>
            <a:endParaRPr sz="2400"/>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6" name="TextBox 5">
            <a:extLst>
              <a:ext uri="{FF2B5EF4-FFF2-40B4-BE49-F238E27FC236}">
                <a16:creationId xmlns:a16="http://schemas.microsoft.com/office/drawing/2014/main" id="{EBBC65A1-60C8-6494-AD31-872FE758BBA0}"/>
              </a:ext>
            </a:extLst>
          </p:cNvPr>
          <p:cNvSpPr txBox="1"/>
          <p:nvPr/>
        </p:nvSpPr>
        <p:spPr>
          <a:xfrm>
            <a:off x="823608" y="1003306"/>
            <a:ext cx="7801583" cy="3600986"/>
          </a:xfrm>
          <a:prstGeom prst="rect">
            <a:avLst/>
          </a:prstGeom>
          <a:noFill/>
        </p:spPr>
        <p:txBody>
          <a:bodyPr wrap="square">
            <a:spAutoFit/>
          </a:bodyPr>
          <a:lstStyle/>
          <a:p>
            <a:r>
              <a:rPr lang="en-US" sz="1200">
                <a:solidFill>
                  <a:srgbClr val="9E880D"/>
                </a:solidFill>
                <a:effectLst/>
                <a:highlight>
                  <a:srgbClr val="FFFFFF"/>
                </a:highlight>
                <a:latin typeface="JetBrains Mono Medium" panose="02000009000000000000" pitchFamily="2" charset="0"/>
                <a:cs typeface="JetBrains Mono Medium" panose="02000009000000000000" pitchFamily="2" charset="0"/>
              </a:rPr>
              <a:t>@Composable</a:t>
            </a:r>
            <a:br>
              <a:rPr lang="en-US" sz="1200">
                <a:solidFill>
                  <a:srgbClr val="9E880D"/>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fun </a:t>
            </a:r>
            <a:r>
              <a:rPr lang="en-US" sz="1200">
                <a:solidFill>
                  <a:srgbClr val="00627A"/>
                </a:solidFill>
                <a:effectLst/>
                <a:highlight>
                  <a:srgbClr val="FFFFFF"/>
                </a:highlight>
                <a:latin typeface="JetBrains Mono Medium" panose="02000009000000000000" pitchFamily="2" charset="0"/>
                <a:cs typeface="JetBrains Mono Medium" panose="02000009000000000000" pitchFamily="2" charset="0"/>
              </a:rPr>
              <a:t>SampleStaggeredGrid</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LazyVerticalStaggeredGrid</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columns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StaggeredGridCells</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.Fixed(</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3</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verticalItemSpacing = </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4</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horizontalArrangement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Arrangement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.spacedBy(</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4</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content =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items(randomSizedPhotos)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photo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AsyncImage(</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model =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photo,</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contentScale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ContentScale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Crop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contentDescription = </a:t>
            </a:r>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null</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fillMaxWidth</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wrapContentHeight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fillMaxSize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p>
        </p:txBody>
      </p:sp>
    </p:spTree>
    <p:extLst>
      <p:ext uri="{BB962C8B-B14F-4D97-AF65-F5344CB8AC3E}">
        <p14:creationId xmlns:p14="http://schemas.microsoft.com/office/powerpoint/2010/main" val="1592105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sz="2400"/>
              <a:t>LazyVerticalStaggered (Grid Lazy Staggered Grid)</a:t>
            </a:r>
            <a:endParaRPr sz="2400"/>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6146" name="Picture 2" descr="Lazy staggered grid of images in Compose">
            <a:extLst>
              <a:ext uri="{FF2B5EF4-FFF2-40B4-BE49-F238E27FC236}">
                <a16:creationId xmlns:a16="http://schemas.microsoft.com/office/drawing/2014/main" id="{F1B76C5D-F410-4F4C-1BB8-0D6D15B0D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252" y="856034"/>
            <a:ext cx="1978322" cy="42874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4108FC-1505-3992-0FAD-280A56A23816}"/>
              </a:ext>
            </a:extLst>
          </p:cNvPr>
          <p:cNvSpPr txBox="1"/>
          <p:nvPr/>
        </p:nvSpPr>
        <p:spPr>
          <a:xfrm>
            <a:off x="1391834" y="2419350"/>
            <a:ext cx="1978322" cy="422295"/>
          </a:xfrm>
          <a:prstGeom prst="rect">
            <a:avLst/>
          </a:prstGeom>
          <a:noFill/>
        </p:spPr>
        <p:txBody>
          <a:bodyPr wrap="square">
            <a:spAutoFit/>
          </a:bodyPr>
          <a:lstStyle/>
          <a:p>
            <a:pPr lvl="0" algn="just">
              <a:lnSpc>
                <a:spcPct val="150000"/>
              </a:lnSpc>
            </a:pPr>
            <a:r>
              <a:rPr lang="en-US" sz="1600">
                <a:effectLst/>
                <a:latin typeface="Open Sans" panose="020B0606030504020204" pitchFamily="34" charset="0"/>
                <a:ea typeface="Open Sans" panose="020B0606030504020204" pitchFamily="34" charset="0"/>
                <a:cs typeface="Open Sans" panose="020B0606030504020204" pitchFamily="34" charset="0"/>
              </a:rPr>
              <a:t>Ta được kết quả:</a:t>
            </a:r>
            <a:endParaRPr lang="en-VN" sz="16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93484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 name="TextBox 1">
            <a:extLst>
              <a:ext uri="{FF2B5EF4-FFF2-40B4-BE49-F238E27FC236}">
                <a16:creationId xmlns:a16="http://schemas.microsoft.com/office/drawing/2014/main" id="{624108FC-1505-3992-0FAD-280A56A23816}"/>
              </a:ext>
            </a:extLst>
          </p:cNvPr>
          <p:cNvSpPr txBox="1"/>
          <p:nvPr/>
        </p:nvSpPr>
        <p:spPr>
          <a:xfrm>
            <a:off x="292607" y="987209"/>
            <a:ext cx="8503799" cy="3469283"/>
          </a:xfrm>
          <a:prstGeom prst="rect">
            <a:avLst/>
          </a:prstGeom>
          <a:noFill/>
        </p:spPr>
        <p:txBody>
          <a:bodyPr wrap="square">
            <a:spAutoFit/>
          </a:bodyPr>
          <a:lstStyle/>
          <a:p>
            <a:pPr lvl="0" algn="just">
              <a:lnSpc>
                <a:spcPct val="200000"/>
              </a:lnSpc>
              <a:spcBef>
                <a:spcPts val="1200"/>
              </a:spcBef>
            </a:pPr>
            <a:r>
              <a:rPr lang="vi-VN" sz="1600" b="1">
                <a:effectLst/>
                <a:latin typeface="Open Sans" panose="020B0606030504020204" pitchFamily="34" charset="0"/>
                <a:ea typeface="Open Sans" panose="020B0606030504020204" pitchFamily="34" charset="0"/>
                <a:cs typeface="Open Sans" panose="020B0606030504020204" pitchFamily="34" charset="0"/>
              </a:rPr>
              <a:t>AsyncImage</a:t>
            </a:r>
            <a:r>
              <a:rPr lang="vi-VN" sz="1600">
                <a:effectLst/>
                <a:latin typeface="Open Sans" panose="020B0606030504020204" pitchFamily="34" charset="0"/>
                <a:ea typeface="Open Sans" panose="020B0606030504020204" pitchFamily="34" charset="0"/>
                <a:cs typeface="Open Sans" panose="020B0606030504020204" pitchFamily="34" charset="0"/>
              </a:rPr>
              <a:t> trong Jetpack Compose giúp hiển thị hình ảnh từ nguồn như URL hay tài nguyên. Dưới đây là các thuộc tính chính:</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model</a:t>
            </a:r>
            <a:r>
              <a:rPr lang="vi-VN" sz="1600">
                <a:effectLst/>
                <a:latin typeface="Open Sans" panose="020B0606030504020204" pitchFamily="34" charset="0"/>
                <a:ea typeface="Open Sans" panose="020B0606030504020204" pitchFamily="34" charset="0"/>
                <a:cs typeface="Open Sans" panose="020B0606030504020204" pitchFamily="34" charset="0"/>
              </a:rPr>
              <a:t>: Nguồn hình ảnh cần hiển thị.</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contentDescription</a:t>
            </a:r>
            <a:r>
              <a:rPr lang="vi-VN" sz="1600">
                <a:effectLst/>
                <a:latin typeface="Open Sans" panose="020B0606030504020204" pitchFamily="34" charset="0"/>
                <a:ea typeface="Open Sans" panose="020B0606030504020204" pitchFamily="34" charset="0"/>
                <a:cs typeface="Open Sans" panose="020B0606030504020204" pitchFamily="34" charset="0"/>
              </a:rPr>
              <a:t>: Mô tả về hình ảnh, hỗ trợ</a:t>
            </a:r>
            <a:r>
              <a:rPr lang="en-US" sz="1600">
                <a:effectLst/>
                <a:latin typeface="Open Sans" panose="020B0606030504020204" pitchFamily="34" charset="0"/>
                <a:ea typeface="Open Sans" panose="020B0606030504020204" pitchFamily="34" charset="0"/>
                <a:cs typeface="Open Sans" panose="020B0606030504020204" pitchFamily="34" charset="0"/>
              </a:rPr>
              <a:t>,</a:t>
            </a:r>
            <a:r>
              <a:rPr lang="vi-VN" sz="1600">
                <a:effectLst/>
                <a:latin typeface="Open Sans" panose="020B0606030504020204" pitchFamily="34" charset="0"/>
                <a:ea typeface="Open Sans" panose="020B0606030504020204" pitchFamily="34" charset="0"/>
                <a:cs typeface="Open Sans" panose="020B0606030504020204" pitchFamily="34" charset="0"/>
              </a:rPr>
              <a:t> trợ năng.</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contentScale</a:t>
            </a:r>
            <a:r>
              <a:rPr lang="vi-VN" sz="1600">
                <a:effectLst/>
                <a:latin typeface="Open Sans" panose="020B0606030504020204" pitchFamily="34" charset="0"/>
                <a:ea typeface="Open Sans" panose="020B0606030504020204" pitchFamily="34" charset="0"/>
                <a:cs typeface="Open Sans" panose="020B0606030504020204" pitchFamily="34" charset="0"/>
              </a:rPr>
              <a:t>: Cách hình ảnh được điều chỉnh để khớp với kích thước </a:t>
            </a:r>
            <a:r>
              <a:rPr lang="vi-VN" sz="1600" b="1">
                <a:effectLst/>
                <a:latin typeface="Open Sans" panose="020B0606030504020204" pitchFamily="34" charset="0"/>
                <a:ea typeface="Open Sans" panose="020B0606030504020204" pitchFamily="34" charset="0"/>
                <a:cs typeface="Open Sans" panose="020B0606030504020204" pitchFamily="34" charset="0"/>
              </a:rPr>
              <a:t>composable</a:t>
            </a:r>
            <a:r>
              <a:rPr lang="vi-VN" sz="1600">
                <a:effectLst/>
                <a:latin typeface="Open Sans" panose="020B0606030504020204" pitchFamily="34" charset="0"/>
                <a:ea typeface="Open Sans" panose="020B0606030504020204" pitchFamily="34" charset="0"/>
                <a:cs typeface="Open Sans" panose="020B0606030504020204" pitchFamily="34" charset="0"/>
              </a:rPr>
              <a:t>.</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modifier</a:t>
            </a:r>
            <a:r>
              <a:rPr lang="vi-VN" sz="1600">
                <a:effectLst/>
                <a:latin typeface="Open Sans" panose="020B0606030504020204" pitchFamily="34" charset="0"/>
                <a:ea typeface="Open Sans" panose="020B0606030504020204" pitchFamily="34" charset="0"/>
                <a:cs typeface="Open Sans" panose="020B0606030504020204" pitchFamily="34" charset="0"/>
              </a:rPr>
              <a:t>: Hiệu chỉnh </a:t>
            </a:r>
            <a:r>
              <a:rPr lang="vi-VN" sz="1600" b="1">
                <a:effectLst/>
                <a:latin typeface="Open Sans" panose="020B0606030504020204" pitchFamily="34" charset="0"/>
                <a:ea typeface="Open Sans" panose="020B0606030504020204" pitchFamily="34" charset="0"/>
                <a:cs typeface="Open Sans" panose="020B0606030504020204" pitchFamily="34" charset="0"/>
              </a:rPr>
              <a:t>layout</a:t>
            </a:r>
            <a:r>
              <a:rPr lang="vi-VN" sz="1600">
                <a:effectLst/>
                <a:latin typeface="Open Sans" panose="020B0606030504020204" pitchFamily="34" charset="0"/>
                <a:ea typeface="Open Sans" panose="020B0606030504020204" pitchFamily="34" charset="0"/>
                <a:cs typeface="Open Sans" panose="020B0606030504020204" pitchFamily="34" charset="0"/>
              </a:rPr>
              <a:t> và vẽ, như cắt hoặc thiết lập kích thước.</a:t>
            </a:r>
            <a:endParaRPr lang="en-VN" sz="16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103;p19">
            <a:extLst>
              <a:ext uri="{FF2B5EF4-FFF2-40B4-BE49-F238E27FC236}">
                <a16:creationId xmlns:a16="http://schemas.microsoft.com/office/drawing/2014/main" id="{A18665E5-69C6-EC5D-363D-0F1770DFA207}"/>
              </a:ext>
            </a:extLst>
          </p:cNvPr>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AsyncImage</a:t>
            </a:r>
            <a:endParaRPr/>
          </a:p>
        </p:txBody>
      </p:sp>
    </p:spTree>
    <p:extLst>
      <p:ext uri="{BB962C8B-B14F-4D97-AF65-F5344CB8AC3E}">
        <p14:creationId xmlns:p14="http://schemas.microsoft.com/office/powerpoint/2010/main" val="172290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 composables</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2643224"/>
          </a:xfrm>
          <a:prstGeom prst="rect">
            <a:avLst/>
          </a:prstGeom>
          <a:noFill/>
        </p:spPr>
        <p:txBody>
          <a:bodyPr wrap="square">
            <a:spAutoFit/>
          </a:bodyPr>
          <a:lstStyle/>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Nếu bạn cần hiển thị một số lượng lớn các mục (hoặc một danh sách có độ dài không xác định), việc sử dụng một bố cục như Column có thể gây ra vấn đề về hiệu suất, vì tất cả các mục sẽ được sắp xếp và bố trí dù chúng có hiển thị hay không.</a:t>
            </a:r>
          </a:p>
          <a:p>
            <a:pPr algn="just">
              <a:lnSpc>
                <a:spcPct val="150000"/>
              </a:lnSpc>
            </a:pPr>
            <a:endParaRPr lang="vi-VN">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Trong Jetpack Compose, “Lazy composables” là những thành phần được thiết kế để hiển thị danh sách hoặc lưới dữ liệu một cách hiệu quả. Chúng chỉ tạo ra và hiển thị những mục đang được nhìn thấy trên màn hình, thay vì tải tất cả mục ngay từ đầu. Điều này giúp tiết kiệm bộ nhớ và tăng hiệu suất, đặc biệt là khi làm việc với danh sách lớn</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2" name="TextBox 1">
            <a:extLst>
              <a:ext uri="{FF2B5EF4-FFF2-40B4-BE49-F238E27FC236}">
                <a16:creationId xmlns:a16="http://schemas.microsoft.com/office/drawing/2014/main" id="{624108FC-1505-3992-0FAD-280A56A23816}"/>
              </a:ext>
            </a:extLst>
          </p:cNvPr>
          <p:cNvSpPr txBox="1"/>
          <p:nvPr/>
        </p:nvSpPr>
        <p:spPr>
          <a:xfrm>
            <a:off x="292607" y="987209"/>
            <a:ext cx="8503799" cy="3469283"/>
          </a:xfrm>
          <a:prstGeom prst="rect">
            <a:avLst/>
          </a:prstGeom>
          <a:noFill/>
        </p:spPr>
        <p:txBody>
          <a:bodyPr wrap="square">
            <a:spAutoFit/>
          </a:bodyPr>
          <a:lstStyle/>
          <a:p>
            <a:pPr lvl="0" algn="just">
              <a:lnSpc>
                <a:spcPct val="200000"/>
              </a:lnSpc>
              <a:spcBef>
                <a:spcPts val="1200"/>
              </a:spcBef>
            </a:pPr>
            <a:r>
              <a:rPr lang="vi-VN" sz="1600" b="1">
                <a:effectLst/>
                <a:latin typeface="Open Sans" panose="020B0606030504020204" pitchFamily="34" charset="0"/>
                <a:ea typeface="Open Sans" panose="020B0606030504020204" pitchFamily="34" charset="0"/>
                <a:cs typeface="Open Sans" panose="020B0606030504020204" pitchFamily="34" charset="0"/>
              </a:rPr>
              <a:t>AsyncImage</a:t>
            </a:r>
            <a:r>
              <a:rPr lang="vi-VN" sz="1600">
                <a:effectLst/>
                <a:latin typeface="Open Sans" panose="020B0606030504020204" pitchFamily="34" charset="0"/>
                <a:ea typeface="Open Sans" panose="020B0606030504020204" pitchFamily="34" charset="0"/>
                <a:cs typeface="Open Sans" panose="020B0606030504020204" pitchFamily="34" charset="0"/>
              </a:rPr>
              <a:t> trong Jetpack Compose giúp hiển thị hình ảnh từ nguồn như URL hay tài nguyên. Dưới đây là các thuộc tính chính:</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placeholder</a:t>
            </a:r>
            <a:r>
              <a:rPr lang="vi-VN" sz="1600">
                <a:effectLst/>
                <a:latin typeface="Open Sans" panose="020B0606030504020204" pitchFamily="34" charset="0"/>
                <a:ea typeface="Open Sans" panose="020B0606030504020204" pitchFamily="34" charset="0"/>
                <a:cs typeface="Open Sans" panose="020B0606030504020204" pitchFamily="34" charset="0"/>
              </a:rPr>
              <a:t>: Hình ảnh hiển thị khi hình chính đang tải.</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error</a:t>
            </a:r>
            <a:r>
              <a:rPr lang="vi-VN" sz="1600">
                <a:effectLst/>
                <a:latin typeface="Open Sans" panose="020B0606030504020204" pitchFamily="34" charset="0"/>
                <a:ea typeface="Open Sans" panose="020B0606030504020204" pitchFamily="34" charset="0"/>
                <a:cs typeface="Open Sans" panose="020B0606030504020204" pitchFamily="34" charset="0"/>
              </a:rPr>
              <a:t>: Hình ảnh hiển thị nếu có lỗi tải hình chính.</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onLoading</a:t>
            </a:r>
            <a:r>
              <a:rPr lang="vi-VN" sz="1600">
                <a:effectLst/>
                <a:latin typeface="Open Sans" panose="020B0606030504020204" pitchFamily="34" charset="0"/>
                <a:ea typeface="Open Sans" panose="020B0606030504020204" pitchFamily="34" charset="0"/>
                <a:cs typeface="Open Sans" panose="020B0606030504020204" pitchFamily="34" charset="0"/>
              </a:rPr>
              <a:t>: </a:t>
            </a:r>
            <a:r>
              <a:rPr lang="vi-VN" sz="1600" b="1">
                <a:effectLst/>
                <a:latin typeface="Open Sans" panose="020B0606030504020204" pitchFamily="34" charset="0"/>
                <a:ea typeface="Open Sans" panose="020B0606030504020204" pitchFamily="34" charset="0"/>
                <a:cs typeface="Open Sans" panose="020B0606030504020204" pitchFamily="34" charset="0"/>
              </a:rPr>
              <a:t>Callback</a:t>
            </a:r>
            <a:r>
              <a:rPr lang="vi-VN" sz="1600">
                <a:effectLst/>
                <a:latin typeface="Open Sans" panose="020B0606030504020204" pitchFamily="34" charset="0"/>
                <a:ea typeface="Open Sans" panose="020B0606030504020204" pitchFamily="34" charset="0"/>
                <a:cs typeface="Open Sans" panose="020B0606030504020204" pitchFamily="34" charset="0"/>
              </a:rPr>
              <a:t> khi bắt đầu tải hình ảnh.</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onSuccess</a:t>
            </a:r>
            <a:r>
              <a:rPr lang="vi-VN" sz="1600">
                <a:effectLst/>
                <a:latin typeface="Open Sans" panose="020B0606030504020204" pitchFamily="34" charset="0"/>
                <a:ea typeface="Open Sans" panose="020B0606030504020204" pitchFamily="34" charset="0"/>
                <a:cs typeface="Open Sans" panose="020B0606030504020204" pitchFamily="34" charset="0"/>
              </a:rPr>
              <a:t>: </a:t>
            </a:r>
            <a:r>
              <a:rPr lang="vi-VN" sz="1600" b="1">
                <a:effectLst/>
                <a:latin typeface="Open Sans" panose="020B0606030504020204" pitchFamily="34" charset="0"/>
                <a:ea typeface="Open Sans" panose="020B0606030504020204" pitchFamily="34" charset="0"/>
                <a:cs typeface="Open Sans" panose="020B0606030504020204" pitchFamily="34" charset="0"/>
              </a:rPr>
              <a:t>Callback</a:t>
            </a:r>
            <a:r>
              <a:rPr lang="vi-VN" sz="1600">
                <a:effectLst/>
                <a:latin typeface="Open Sans" panose="020B0606030504020204" pitchFamily="34" charset="0"/>
                <a:ea typeface="Open Sans" panose="020B0606030504020204" pitchFamily="34" charset="0"/>
                <a:cs typeface="Open Sans" panose="020B0606030504020204" pitchFamily="34" charset="0"/>
              </a:rPr>
              <a:t> khi hình ảnh tải và hiển thị thành công.</a:t>
            </a:r>
            <a:endParaRPr lang="en-VN" sz="1600">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just">
              <a:lnSpc>
                <a:spcPct val="200000"/>
              </a:lnSpc>
              <a:spcAft>
                <a:spcPts val="1000"/>
              </a:spcAft>
              <a:buFont typeface="Wingdings" pitchFamily="2" charset="2"/>
              <a:buChar char=""/>
            </a:pPr>
            <a:r>
              <a:rPr lang="vi-VN" sz="1600" b="1">
                <a:effectLst/>
                <a:latin typeface="Open Sans" panose="020B0606030504020204" pitchFamily="34" charset="0"/>
                <a:ea typeface="Open Sans" panose="020B0606030504020204" pitchFamily="34" charset="0"/>
                <a:cs typeface="Open Sans" panose="020B0606030504020204" pitchFamily="34" charset="0"/>
              </a:rPr>
              <a:t>onError</a:t>
            </a:r>
            <a:r>
              <a:rPr lang="vi-VN" sz="1600">
                <a:effectLst/>
                <a:latin typeface="Open Sans" panose="020B0606030504020204" pitchFamily="34" charset="0"/>
                <a:ea typeface="Open Sans" panose="020B0606030504020204" pitchFamily="34" charset="0"/>
                <a:cs typeface="Open Sans" panose="020B0606030504020204" pitchFamily="34" charset="0"/>
              </a:rPr>
              <a:t>: </a:t>
            </a:r>
            <a:r>
              <a:rPr lang="vi-VN" sz="1600" b="1">
                <a:effectLst/>
                <a:latin typeface="Open Sans" panose="020B0606030504020204" pitchFamily="34" charset="0"/>
                <a:ea typeface="Open Sans" panose="020B0606030504020204" pitchFamily="34" charset="0"/>
                <a:cs typeface="Open Sans" panose="020B0606030504020204" pitchFamily="34" charset="0"/>
              </a:rPr>
              <a:t>Callback</a:t>
            </a:r>
            <a:r>
              <a:rPr lang="vi-VN" sz="1600">
                <a:effectLst/>
                <a:latin typeface="Open Sans" panose="020B0606030504020204" pitchFamily="34" charset="0"/>
                <a:ea typeface="Open Sans" panose="020B0606030504020204" pitchFamily="34" charset="0"/>
                <a:cs typeface="Open Sans" panose="020B0606030504020204" pitchFamily="34" charset="0"/>
              </a:rPr>
              <a:t> khi có lỗi trong quá trình tải hoặc hiển thị hình ảnh.</a:t>
            </a:r>
            <a:endParaRPr lang="en-VN" sz="16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103;p19">
            <a:extLst>
              <a:ext uri="{FF2B5EF4-FFF2-40B4-BE49-F238E27FC236}">
                <a16:creationId xmlns:a16="http://schemas.microsoft.com/office/drawing/2014/main" id="{A18665E5-69C6-EC5D-363D-0F1770DFA207}"/>
              </a:ext>
            </a:extLst>
          </p:cNvPr>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AsyncImage</a:t>
            </a:r>
            <a:endParaRPr/>
          </a:p>
        </p:txBody>
      </p:sp>
    </p:spTree>
    <p:extLst>
      <p:ext uri="{BB962C8B-B14F-4D97-AF65-F5344CB8AC3E}">
        <p14:creationId xmlns:p14="http://schemas.microsoft.com/office/powerpoint/2010/main" val="209345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7" name="Google Shape;103;p19">
            <a:extLst>
              <a:ext uri="{FF2B5EF4-FFF2-40B4-BE49-F238E27FC236}">
                <a16:creationId xmlns:a16="http://schemas.microsoft.com/office/drawing/2014/main" id="{A18665E5-69C6-EC5D-363D-0F1770DFA207}"/>
              </a:ext>
            </a:extLst>
          </p:cNvPr>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AsyncImage</a:t>
            </a:r>
            <a:endParaRPr/>
          </a:p>
        </p:txBody>
      </p:sp>
      <p:sp>
        <p:nvSpPr>
          <p:cNvPr id="8" name="TextBox 7">
            <a:extLst>
              <a:ext uri="{FF2B5EF4-FFF2-40B4-BE49-F238E27FC236}">
                <a16:creationId xmlns:a16="http://schemas.microsoft.com/office/drawing/2014/main" id="{6725E1A0-3794-11A4-91CD-E685FF9592CB}"/>
              </a:ext>
            </a:extLst>
          </p:cNvPr>
          <p:cNvSpPr txBox="1"/>
          <p:nvPr/>
        </p:nvSpPr>
        <p:spPr>
          <a:xfrm>
            <a:off x="990600" y="1241713"/>
            <a:ext cx="6858000" cy="3292183"/>
          </a:xfrm>
          <a:prstGeom prst="rect">
            <a:avLst/>
          </a:prstGeom>
          <a:noFill/>
        </p:spPr>
        <p:txBody>
          <a:bodyPr wrap="square">
            <a:spAutoFit/>
          </a:bodyPr>
          <a:lstStyle/>
          <a:p>
            <a:pPr>
              <a:lnSpc>
                <a:spcPct val="150000"/>
              </a:lnSpc>
            </a:pPr>
            <a:r>
              <a:rPr lang="en-US" sz="1400">
                <a:solidFill>
                  <a:srgbClr val="080808"/>
                </a:solidFill>
                <a:effectLst/>
                <a:highlight>
                  <a:srgbClr val="FFFFFF"/>
                </a:highlight>
                <a:latin typeface="JetBrains Mono Medium" panose="02000009000000000000" pitchFamily="2" charset="0"/>
              </a:rPr>
              <a:t>AsyncImage(</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model = </a:t>
            </a:r>
            <a:r>
              <a:rPr lang="en-US" sz="1400">
                <a:solidFill>
                  <a:srgbClr val="080808"/>
                </a:solidFill>
                <a:effectLst/>
                <a:highlight>
                  <a:srgbClr val="FFFFFF"/>
                </a:highlight>
                <a:latin typeface="JetBrains Mono Medium" panose="02000009000000000000" pitchFamily="2" charset="0"/>
              </a:rPr>
              <a:t>ImageRequest.Builder(LocalContext.current)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.data(</a:t>
            </a:r>
            <a:r>
              <a:rPr lang="en-US" sz="1400">
                <a:solidFill>
                  <a:srgbClr val="067D17"/>
                </a:solidFill>
                <a:effectLst/>
                <a:highlight>
                  <a:srgbClr val="FFFFFF"/>
                </a:highlight>
                <a:latin typeface="JetBrains Mono Medium" panose="02000009000000000000" pitchFamily="2" charset="0"/>
              </a:rPr>
              <a:t>"https://example.com/image.jpg"</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.crossfade(</a:t>
            </a:r>
            <a:r>
              <a:rPr lang="en-US" sz="1400">
                <a:solidFill>
                  <a:srgbClr val="0033B3"/>
                </a:solidFill>
                <a:effectLst/>
                <a:highlight>
                  <a:srgbClr val="FFFFFF"/>
                </a:highlight>
                <a:latin typeface="JetBrains Mono Medium" panose="02000009000000000000" pitchFamily="2" charset="0"/>
              </a:rPr>
              <a:t>true</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.build(),</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placeholder = </a:t>
            </a:r>
            <a:r>
              <a:rPr lang="en-US" sz="1400">
                <a:solidFill>
                  <a:srgbClr val="009900"/>
                </a:solidFill>
                <a:effectLst/>
                <a:highlight>
                  <a:srgbClr val="FFFFFF"/>
                </a:highlight>
                <a:latin typeface="JetBrains Mono Medium" panose="02000009000000000000" pitchFamily="2" charset="0"/>
              </a:rPr>
              <a:t>painterResource</a:t>
            </a:r>
            <a:r>
              <a:rPr lang="en-US" sz="1400">
                <a:solidFill>
                  <a:srgbClr val="080808"/>
                </a:solidFill>
                <a:effectLst/>
                <a:highlight>
                  <a:srgbClr val="FFFFFF"/>
                </a:highlight>
                <a:latin typeface="JetBrains Mono Medium" panose="02000009000000000000" pitchFamily="2" charset="0"/>
              </a:rPr>
              <a:t>(</a:t>
            </a:r>
            <a:r>
              <a:rPr lang="en-US" sz="1400">
                <a:solidFill>
                  <a:srgbClr val="000000"/>
                </a:solidFill>
                <a:effectLst/>
                <a:highlight>
                  <a:srgbClr val="FFFFFF"/>
                </a:highlight>
                <a:latin typeface="JetBrains Mono Medium" panose="02000009000000000000" pitchFamily="2" charset="0"/>
              </a:rPr>
              <a:t>R</a:t>
            </a:r>
            <a:r>
              <a:rPr lang="en-US" sz="1400">
                <a:solidFill>
                  <a:srgbClr val="080808"/>
                </a:solidFill>
                <a:effectLst/>
                <a:highlight>
                  <a:srgbClr val="FFFFFF"/>
                </a:highlight>
                <a:latin typeface="JetBrains Mono Medium" panose="02000009000000000000" pitchFamily="2" charset="0"/>
              </a:rPr>
              <a:t>.</a:t>
            </a:r>
            <a:r>
              <a:rPr lang="en-US" sz="1400">
                <a:solidFill>
                  <a:srgbClr val="000000"/>
                </a:solidFill>
                <a:effectLst/>
                <a:highlight>
                  <a:srgbClr val="FFFFFF"/>
                </a:highlight>
                <a:latin typeface="JetBrains Mono Medium" panose="02000009000000000000" pitchFamily="2" charset="0"/>
              </a:rPr>
              <a:t>drawable</a:t>
            </a:r>
            <a:r>
              <a:rPr lang="en-US" sz="1400">
                <a:solidFill>
                  <a:srgbClr val="080808"/>
                </a:solidFill>
                <a:effectLst/>
                <a:highlight>
                  <a:srgbClr val="FFFFFF"/>
                </a:highlight>
                <a:latin typeface="JetBrains Mono Medium" panose="02000009000000000000" pitchFamily="2" charset="0"/>
              </a:rPr>
              <a:t>.placeholder),</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contentDescription = </a:t>
            </a:r>
            <a:r>
              <a:rPr lang="en-US" sz="1400">
                <a:solidFill>
                  <a:srgbClr val="080808"/>
                </a:solidFill>
                <a:effectLst/>
                <a:highlight>
                  <a:srgbClr val="FFFFFF"/>
                </a:highlight>
                <a:latin typeface="JetBrains Mono Medium" panose="02000009000000000000" pitchFamily="2" charset="0"/>
              </a:rPr>
              <a:t>stringResource(</a:t>
            </a:r>
            <a:r>
              <a:rPr lang="en-US" sz="1400">
                <a:solidFill>
                  <a:srgbClr val="000000"/>
                </a:solidFill>
                <a:effectLst/>
                <a:highlight>
                  <a:srgbClr val="FFFFFF"/>
                </a:highlight>
                <a:latin typeface="JetBrains Mono Medium" panose="02000009000000000000" pitchFamily="2" charset="0"/>
              </a:rPr>
              <a:t>R</a:t>
            </a:r>
            <a:r>
              <a:rPr lang="en-US" sz="1400">
                <a:solidFill>
                  <a:srgbClr val="080808"/>
                </a:solidFill>
                <a:effectLst/>
                <a:highlight>
                  <a:srgbClr val="FFFFFF"/>
                </a:highlight>
                <a:latin typeface="JetBrains Mono Medium" panose="02000009000000000000" pitchFamily="2" charset="0"/>
              </a:rPr>
              <a:t>.</a:t>
            </a:r>
            <a:r>
              <a:rPr lang="en-US" sz="1400">
                <a:solidFill>
                  <a:srgbClr val="000000"/>
                </a:solidFill>
                <a:effectLst/>
                <a:highlight>
                  <a:srgbClr val="FFFFFF"/>
                </a:highlight>
                <a:latin typeface="JetBrains Mono Medium" panose="02000009000000000000" pitchFamily="2" charset="0"/>
              </a:rPr>
              <a:t>string</a:t>
            </a:r>
            <a:r>
              <a:rPr lang="en-US" sz="1400">
                <a:solidFill>
                  <a:srgbClr val="080808"/>
                </a:solidFill>
                <a:effectLst/>
                <a:highlight>
                  <a:srgbClr val="FFFFFF"/>
                </a:highlight>
                <a:latin typeface="JetBrains Mono Medium" panose="02000009000000000000" pitchFamily="2" charset="0"/>
              </a:rPr>
              <a:t>.description),</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contentScale = </a:t>
            </a:r>
            <a:r>
              <a:rPr lang="en-US" sz="1400">
                <a:solidFill>
                  <a:srgbClr val="000000"/>
                </a:solidFill>
                <a:effectLst/>
                <a:highlight>
                  <a:srgbClr val="FFFFFF"/>
                </a:highlight>
                <a:latin typeface="JetBrains Mono Medium" panose="02000009000000000000" pitchFamily="2" charset="0"/>
              </a:rPr>
              <a:t>ContentScale</a:t>
            </a:r>
            <a:r>
              <a:rPr lang="en-US" sz="1400">
                <a:solidFill>
                  <a:srgbClr val="080808"/>
                </a:solidFill>
                <a:effectLst/>
                <a:highlight>
                  <a:srgbClr val="FFFFFF"/>
                </a:highlight>
                <a:latin typeface="JetBrains Mono Medium" panose="02000009000000000000" pitchFamily="2" charset="0"/>
              </a:rPr>
              <a:t>.</a:t>
            </a:r>
            <a:r>
              <a:rPr lang="en-US" sz="1400">
                <a:solidFill>
                  <a:srgbClr val="871094"/>
                </a:solidFill>
                <a:effectLst/>
                <a:highlight>
                  <a:srgbClr val="FFFFFF"/>
                </a:highlight>
                <a:latin typeface="JetBrains Mono Medium" panose="02000009000000000000" pitchFamily="2" charset="0"/>
              </a:rPr>
              <a:t>Crop</a:t>
            </a:r>
            <a:r>
              <a:rPr lang="en-US" sz="1400">
                <a:solidFill>
                  <a:srgbClr val="080808"/>
                </a:solidFill>
                <a:effectLst/>
                <a:highlight>
                  <a:srgbClr val="FFFFFF"/>
                </a:highlight>
                <a:latin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    </a:t>
            </a:r>
            <a:r>
              <a:rPr lang="en-US" sz="1400">
                <a:solidFill>
                  <a:srgbClr val="4A86E8"/>
                </a:solidFill>
                <a:effectLst/>
                <a:highlight>
                  <a:srgbClr val="FFFFFF"/>
                </a:highlight>
                <a:latin typeface="JetBrains Mono Medium" panose="02000009000000000000" pitchFamily="2" charset="0"/>
              </a:rPr>
              <a:t>modifier = </a:t>
            </a:r>
            <a:r>
              <a:rPr lang="en-US" sz="1400">
                <a:solidFill>
                  <a:srgbClr val="000000"/>
                </a:solidFill>
                <a:effectLst/>
                <a:highlight>
                  <a:srgbClr val="FFFFFF"/>
                </a:highlight>
                <a:latin typeface="JetBrains Mono Medium" panose="02000009000000000000" pitchFamily="2" charset="0"/>
              </a:rPr>
              <a:t>Modifier</a:t>
            </a:r>
            <a:r>
              <a:rPr lang="en-US" sz="1400">
                <a:solidFill>
                  <a:srgbClr val="080808"/>
                </a:solidFill>
                <a:effectLst/>
                <a:highlight>
                  <a:srgbClr val="FFFFFF"/>
                </a:highlight>
                <a:latin typeface="JetBrains Mono Medium" panose="02000009000000000000" pitchFamily="2" charset="0"/>
              </a:rPr>
              <a:t>.clip(CircleShape)</a:t>
            </a:r>
            <a:br>
              <a:rPr lang="en-US" sz="1400">
                <a:solidFill>
                  <a:srgbClr val="080808"/>
                </a:solidFill>
                <a:effectLst/>
                <a:highlight>
                  <a:srgbClr val="FFFFFF"/>
                </a:highlight>
                <a:latin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rPr>
              <a:t>)</a:t>
            </a:r>
          </a:p>
        </p:txBody>
      </p:sp>
    </p:spTree>
    <p:extLst>
      <p:ext uri="{BB962C8B-B14F-4D97-AF65-F5344CB8AC3E}">
        <p14:creationId xmlns:p14="http://schemas.microsoft.com/office/powerpoint/2010/main" val="1742055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5"/>
        <p:cNvGrpSpPr/>
        <p:nvPr/>
      </p:nvGrpSpPr>
      <p:grpSpPr>
        <a:xfrm>
          <a:off x="0" y="0"/>
          <a:ext cx="0" cy="0"/>
          <a:chOff x="0" y="0"/>
          <a:chExt cx="0" cy="0"/>
        </a:xfrm>
      </p:grpSpPr>
      <p:sp>
        <p:nvSpPr>
          <p:cNvPr id="206" name="Google Shape;206;p35"/>
          <p:cNvSpPr txBox="1"/>
          <p:nvPr/>
        </p:nvSpPr>
        <p:spPr>
          <a:xfrm>
            <a:off x="276225" y="285750"/>
            <a:ext cx="7153200" cy="19053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 composables</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704232"/>
          </a:xfrm>
          <a:prstGeom prst="rect">
            <a:avLst/>
          </a:prstGeom>
          <a:noFill/>
        </p:spPr>
        <p:txBody>
          <a:bodyPr wrap="square">
            <a:spAutoFit/>
          </a:bodyPr>
          <a:lstStyle/>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LazyColumn</a:t>
            </a:r>
            <a:r>
              <a:rPr lang="vi-VN">
                <a:latin typeface="Open Sans" panose="020B0606030504020204" pitchFamily="34" charset="0"/>
                <a:ea typeface="Open Sans" panose="020B0606030504020204" pitchFamily="34" charset="0"/>
                <a:cs typeface="Open Sans" panose="020B0606030504020204" pitchFamily="34" charset="0"/>
              </a:rPr>
              <a:t> – Tạo ra một danh sách cuộn dọc</a:t>
            </a:r>
          </a:p>
          <a:p>
            <a:pPr algn="just">
              <a:lnSpc>
                <a:spcPct val="150000"/>
              </a:lnSpc>
            </a:pPr>
            <a:r>
              <a:rPr lang="vi-VN" b="1">
                <a:latin typeface="Open Sans" panose="020B0606030504020204" pitchFamily="34" charset="0"/>
                <a:ea typeface="Open Sans" panose="020B0606030504020204" pitchFamily="34" charset="0"/>
                <a:cs typeface="Open Sans" panose="020B0606030504020204" pitchFamily="34" charset="0"/>
              </a:rPr>
              <a:t>LazyRow</a:t>
            </a:r>
            <a:r>
              <a:rPr lang="vi-VN">
                <a:latin typeface="Open Sans" panose="020B0606030504020204" pitchFamily="34" charset="0"/>
                <a:ea typeface="Open Sans" panose="020B0606030504020204" pitchFamily="34" charset="0"/>
                <a:cs typeface="Open Sans" panose="020B0606030504020204" pitchFamily="34" charset="0"/>
              </a:rPr>
              <a:t> – Tạo ra một danh sách cuộn ngang</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5" name="TextBox 4">
            <a:extLst>
              <a:ext uri="{FF2B5EF4-FFF2-40B4-BE49-F238E27FC236}">
                <a16:creationId xmlns:a16="http://schemas.microsoft.com/office/drawing/2014/main" id="{A07183CC-FEEE-EECF-21C0-9049E0F2B140}"/>
              </a:ext>
            </a:extLst>
          </p:cNvPr>
          <p:cNvSpPr txBox="1"/>
          <p:nvPr/>
        </p:nvSpPr>
        <p:spPr>
          <a:xfrm>
            <a:off x="2258508" y="2724150"/>
            <a:ext cx="4572000" cy="1294585"/>
          </a:xfrm>
          <a:prstGeom prst="rect">
            <a:avLst/>
          </a:prstGeom>
          <a:noFill/>
        </p:spPr>
        <p:txBody>
          <a:bodyPr wrap="square">
            <a:spAutoFit/>
          </a:bodyPr>
          <a:lstStyle/>
          <a:p>
            <a:pPr algn="ctr">
              <a:lnSpc>
                <a:spcPct val="150000"/>
              </a:lnSpc>
            </a:pPr>
            <a:r>
              <a:rPr lang="en-US" sz="1800" b="0" i="1" u="sng">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 Android developers,</a:t>
            </a:r>
            <a:r>
              <a:rPr lang="en-US" sz="18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p>
          <a:p>
            <a:pPr algn="ctr">
              <a:lnSpc>
                <a:spcPct val="150000"/>
              </a:lnSpc>
            </a:pPr>
            <a:r>
              <a:rPr lang="en-US" sz="1800" b="1"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LazyColumn</a:t>
            </a:r>
            <a:r>
              <a:rPr lang="en-US" sz="18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Vertical RecyclerView </a:t>
            </a:r>
          </a:p>
          <a:p>
            <a:pPr algn="ctr">
              <a:lnSpc>
                <a:spcPct val="150000"/>
              </a:lnSpc>
            </a:pPr>
            <a:r>
              <a:rPr lang="en-US" sz="1800" b="1"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LazyRow</a:t>
            </a:r>
            <a:r>
              <a:rPr lang="en-US" sz="1800" b="0"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Horizontal RecyclerView</a:t>
            </a:r>
            <a:endParaRPr lang="en-VN" sz="18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528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LazyColumn</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1027397"/>
          </a:xfrm>
          <a:prstGeom prst="rect">
            <a:avLst/>
          </a:prstGeom>
          <a:noFill/>
        </p:spPr>
        <p:txBody>
          <a:bodyPr wrap="square">
            <a:spAutoFit/>
          </a:bodyPr>
          <a:lstStyle/>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Trong LazyColumn bạn có thể thêm một </a:t>
            </a:r>
            <a:r>
              <a:rPr lang="vi-VN" b="1">
                <a:latin typeface="Open Sans" panose="020B0606030504020204" pitchFamily="34" charset="0"/>
                <a:ea typeface="Open Sans" panose="020B0606030504020204" pitchFamily="34" charset="0"/>
                <a:cs typeface="Open Sans" panose="020B0606030504020204" pitchFamily="34" charset="0"/>
              </a:rPr>
              <a:t>item() </a:t>
            </a:r>
            <a:r>
              <a:rPr lang="vi-VN">
                <a:latin typeface="Open Sans" panose="020B0606030504020204" pitchFamily="34" charset="0"/>
                <a:ea typeface="Open Sans" panose="020B0606030504020204" pitchFamily="34" charset="0"/>
                <a:cs typeface="Open Sans" panose="020B0606030504020204" pitchFamily="34" charset="0"/>
              </a:rPr>
              <a:t>hoặc </a:t>
            </a:r>
            <a:r>
              <a:rPr lang="vi-VN" b="1">
                <a:latin typeface="Open Sans" panose="020B0606030504020204" pitchFamily="34" charset="0"/>
                <a:ea typeface="Open Sans" panose="020B0606030504020204" pitchFamily="34" charset="0"/>
                <a:cs typeface="Open Sans" panose="020B0606030504020204" pitchFamily="34" charset="0"/>
              </a:rPr>
              <a:t>items()</a:t>
            </a:r>
          </a:p>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Đối với single composable có thể sử dụng item()</a:t>
            </a:r>
          </a:p>
          <a:p>
            <a:pPr algn="just">
              <a:lnSpc>
                <a:spcPct val="150000"/>
              </a:lnSpc>
            </a:pPr>
            <a:r>
              <a:rPr lang="vi-VN">
                <a:latin typeface="Open Sans" panose="020B0606030504020204" pitchFamily="34" charset="0"/>
                <a:ea typeface="Open Sans" panose="020B0606030504020204" pitchFamily="34" charset="0"/>
                <a:cs typeface="Open Sans" panose="020B0606030504020204" pitchFamily="34" charset="0"/>
              </a:rPr>
              <a:t>Đổi với danh sách (list of composable) có thể sử dụng </a:t>
            </a:r>
            <a:r>
              <a:rPr lang="vi-VN" b="1">
                <a:latin typeface="Open Sans" panose="020B0606030504020204" pitchFamily="34" charset="0"/>
                <a:ea typeface="Open Sans" panose="020B0606030504020204" pitchFamily="34" charset="0"/>
                <a:cs typeface="Open Sans" panose="020B0606030504020204" pitchFamily="34" charset="0"/>
              </a:rPr>
              <a:t>items(count: Int)</a:t>
            </a:r>
            <a:r>
              <a:rPr lang="vi-VN">
                <a:latin typeface="Open Sans" panose="020B0606030504020204" pitchFamily="34" charset="0"/>
                <a:ea typeface="Open Sans" panose="020B0606030504020204" pitchFamily="34" charset="0"/>
                <a:cs typeface="Open Sans" panose="020B0606030504020204" pitchFamily="34" charset="0"/>
              </a:rPr>
              <a:t> hoặc </a:t>
            </a:r>
            <a:r>
              <a:rPr lang="vi-VN" b="1">
                <a:latin typeface="Open Sans" panose="020B0606030504020204" pitchFamily="34" charset="0"/>
                <a:ea typeface="Open Sans" panose="020B0606030504020204" pitchFamily="34" charset="0"/>
                <a:cs typeface="Open Sans" panose="020B0606030504020204" pitchFamily="34" charset="0"/>
              </a:rPr>
              <a:t>items(items: List&lt;T&gt;)</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1026" name="Picture 2" descr="Danh sách và lưới | Jetpack Compose | Android Developers">
            <a:extLst>
              <a:ext uri="{FF2B5EF4-FFF2-40B4-BE49-F238E27FC236}">
                <a16:creationId xmlns:a16="http://schemas.microsoft.com/office/drawing/2014/main" id="{F5517CD0-0C57-4FED-B058-94D1C9D8C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49" y="281940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506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LazyColumn</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381066"/>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*Ví dụ:</a:t>
            </a:r>
            <a:r>
              <a:rPr lang="vi-VN" b="1">
                <a:latin typeface="Open Sans" panose="020B0606030504020204" pitchFamily="34" charset="0"/>
                <a:ea typeface="Open Sans" panose="020B0606030504020204" pitchFamily="34" charset="0"/>
                <a:cs typeface="Open Sans" panose="020B0606030504020204" pitchFamily="34" charset="0"/>
              </a:rPr>
              <a:t> Single item</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5" name="TextBox 4">
            <a:extLst>
              <a:ext uri="{FF2B5EF4-FFF2-40B4-BE49-F238E27FC236}">
                <a16:creationId xmlns:a16="http://schemas.microsoft.com/office/drawing/2014/main" id="{66D21117-8BF4-BBCB-E2CE-D0BC7F2D8680}"/>
              </a:ext>
            </a:extLst>
          </p:cNvPr>
          <p:cNvSpPr txBox="1"/>
          <p:nvPr/>
        </p:nvSpPr>
        <p:spPr>
          <a:xfrm>
            <a:off x="2258508" y="1886962"/>
            <a:ext cx="4572000" cy="2031325"/>
          </a:xfrm>
          <a:prstGeom prst="rect">
            <a:avLst/>
          </a:prstGeom>
          <a:noFill/>
        </p:spPr>
        <p:txBody>
          <a:bodyPr wrap="square">
            <a:spAutoFit/>
          </a:bodyPr>
          <a:lstStyle/>
          <a:p>
            <a:r>
              <a:rPr lang="en-US" sz="1400">
                <a:solidFill>
                  <a:srgbClr val="9E880D"/>
                </a:solidFill>
                <a:effectLst/>
                <a:highlight>
                  <a:srgbClr val="FFFFFF"/>
                </a:highlight>
                <a:latin typeface="JetBrains Mono Medium" panose="02000009000000000000" pitchFamily="2" charset="0"/>
                <a:cs typeface="JetBrains Mono Medium" panose="02000009000000000000" pitchFamily="2" charset="0"/>
              </a:rPr>
              <a:t>@Composable</a:t>
            </a:r>
            <a:br>
              <a:rPr lang="en-US" sz="1400">
                <a:solidFill>
                  <a:srgbClr val="9E880D"/>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033B3"/>
                </a:solidFill>
                <a:effectLst/>
                <a:highlight>
                  <a:srgbClr val="FFFFFF"/>
                </a:highlight>
                <a:latin typeface="JetBrains Mono Medium" panose="02000009000000000000" pitchFamily="2" charset="0"/>
                <a:cs typeface="JetBrains Mono Medium" panose="02000009000000000000" pitchFamily="2" charset="0"/>
              </a:rPr>
              <a:t>fun </a:t>
            </a:r>
            <a:r>
              <a:rPr lang="en-US" sz="1400">
                <a:solidFill>
                  <a:srgbClr val="00627A"/>
                </a:solidFill>
                <a:effectLst/>
                <a:highlight>
                  <a:srgbClr val="FFFFFF"/>
                </a:highlight>
                <a:latin typeface="JetBrains Mono Medium" panose="02000009000000000000" pitchFamily="2" charset="0"/>
                <a:cs typeface="JetBrains Mono Medium" panose="02000009000000000000" pitchFamily="2" charset="0"/>
              </a:rPr>
              <a:t>ListListScopeSample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Add a single item</a:t>
            </a:r>
            <a:br>
              <a:rPr lang="en-US" sz="14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br>
            <a:r>
              <a:rPr lang="en-US" sz="14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item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400">
                <a:solidFill>
                  <a:srgbClr val="067D17"/>
                </a:solidFill>
                <a:effectLst/>
                <a:highlight>
                  <a:srgbClr val="FFFFFF"/>
                </a:highlight>
                <a:latin typeface="JetBrains Mono Medium" panose="02000009000000000000" pitchFamily="2" charset="0"/>
                <a:cs typeface="JetBrains Mono Medium" panose="02000009000000000000" pitchFamily="2" charset="0"/>
              </a:rPr>
              <a:t>"Header"</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p>
        </p:txBody>
      </p:sp>
    </p:spTree>
    <p:extLst>
      <p:ext uri="{BB962C8B-B14F-4D97-AF65-F5344CB8AC3E}">
        <p14:creationId xmlns:p14="http://schemas.microsoft.com/office/powerpoint/2010/main" val="279066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LazyColumn</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381066"/>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*Ví dụ:</a:t>
            </a:r>
            <a:r>
              <a:rPr lang="vi-VN" b="1">
                <a:latin typeface="Open Sans" panose="020B0606030504020204" pitchFamily="34" charset="0"/>
                <a:ea typeface="Open Sans" panose="020B0606030504020204" pitchFamily="34" charset="0"/>
                <a:cs typeface="Open Sans" panose="020B0606030504020204" pitchFamily="34" charset="0"/>
              </a:rPr>
              <a:t> Danh sách</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6" name="TextBox 5">
            <a:extLst>
              <a:ext uri="{FF2B5EF4-FFF2-40B4-BE49-F238E27FC236}">
                <a16:creationId xmlns:a16="http://schemas.microsoft.com/office/drawing/2014/main" id="{2602D693-9E7C-C56C-0B21-ECEC0580D71F}"/>
              </a:ext>
            </a:extLst>
          </p:cNvPr>
          <p:cNvSpPr txBox="1"/>
          <p:nvPr/>
        </p:nvSpPr>
        <p:spPr>
          <a:xfrm>
            <a:off x="1643973" y="1886962"/>
            <a:ext cx="5856051" cy="2031325"/>
          </a:xfrm>
          <a:prstGeom prst="rect">
            <a:avLst/>
          </a:prstGeom>
          <a:noFill/>
        </p:spPr>
        <p:txBody>
          <a:bodyPr wrap="square">
            <a:spAutoFit/>
          </a:bodyPr>
          <a:lstStyle/>
          <a:p>
            <a:r>
              <a:rPr lang="en-US" sz="1400">
                <a:solidFill>
                  <a:srgbClr val="9E880D"/>
                </a:solidFill>
                <a:effectLst/>
                <a:highlight>
                  <a:srgbClr val="FFFFFF"/>
                </a:highlight>
                <a:latin typeface="JetBrains Mono Medium" panose="02000009000000000000" pitchFamily="2" charset="0"/>
                <a:cs typeface="JetBrains Mono Medium" panose="02000009000000000000" pitchFamily="2" charset="0"/>
              </a:rPr>
              <a:t>@Composable</a:t>
            </a:r>
            <a:br>
              <a:rPr lang="en-US" sz="1400">
                <a:solidFill>
                  <a:srgbClr val="9E880D"/>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033B3"/>
                </a:solidFill>
                <a:effectLst/>
                <a:highlight>
                  <a:srgbClr val="FFFFFF"/>
                </a:highlight>
                <a:latin typeface="JetBrains Mono Medium" panose="02000009000000000000" pitchFamily="2" charset="0"/>
                <a:cs typeface="JetBrains Mono Medium" panose="02000009000000000000" pitchFamily="2" charset="0"/>
              </a:rPr>
              <a:t>fun </a:t>
            </a:r>
            <a:r>
              <a:rPr lang="en-US" sz="1400">
                <a:solidFill>
                  <a:srgbClr val="00627A"/>
                </a:solidFill>
                <a:effectLst/>
                <a:highlight>
                  <a:srgbClr val="FFFFFF"/>
                </a:highlight>
                <a:latin typeface="JetBrains Mono Medium" panose="02000009000000000000" pitchFamily="2" charset="0"/>
                <a:cs typeface="JetBrains Mono Medium" panose="02000009000000000000" pitchFamily="2" charset="0"/>
              </a:rPr>
              <a:t>ListListScopeSample</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Add 3 items</a:t>
            </a:r>
            <a:br>
              <a:rPr lang="en-US" sz="14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br>
            <a:r>
              <a:rPr lang="en-US" sz="14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items(</a:t>
            </a:r>
            <a:r>
              <a:rPr lang="en-US" sz="1400">
                <a:solidFill>
                  <a:srgbClr val="1750EB"/>
                </a:solidFill>
                <a:effectLst/>
                <a:highlight>
                  <a:srgbClr val="FFFFFF"/>
                </a:highlight>
                <a:latin typeface="JetBrains Mono Medium" panose="02000009000000000000" pitchFamily="2" charset="0"/>
                <a:cs typeface="JetBrains Mono Medium" panose="02000009000000000000" pitchFamily="2" charset="0"/>
              </a:rPr>
              <a:t>3</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index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4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400">
                <a:solidFill>
                  <a:srgbClr val="067D17"/>
                </a:solidFill>
                <a:effectLst/>
                <a:highlight>
                  <a:srgbClr val="FFFFFF"/>
                </a:highlight>
                <a:latin typeface="JetBrains Mono Medium" panose="02000009000000000000" pitchFamily="2" charset="0"/>
                <a:cs typeface="JetBrains Mono Medium" panose="02000009000000000000" pitchFamily="2" charset="0"/>
              </a:rPr>
              <a:t>"First List items : </a:t>
            </a:r>
            <a:r>
              <a:rPr lang="en-US" sz="1400">
                <a:solidFill>
                  <a:srgbClr val="0037A6"/>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index</a:t>
            </a:r>
            <a:r>
              <a:rPr lang="en-US" sz="1400">
                <a:solidFill>
                  <a:srgbClr val="067D17"/>
                </a:solidFill>
                <a:effectLst/>
                <a:highlight>
                  <a:srgbClr val="FFFFFF"/>
                </a:highlight>
                <a:latin typeface="JetBrains Mono Medium" panose="02000009000000000000" pitchFamily="2" charset="0"/>
                <a:cs typeface="JetBrains Mono Medium" panose="02000009000000000000" pitchFamily="2" charset="0"/>
              </a:rPr>
              <a:t>"</a:t>
            </a: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br>
              <a:rPr lang="en-US" sz="14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400">
                <a:solidFill>
                  <a:srgbClr val="080808"/>
                </a:solidFill>
                <a:effectLst/>
                <a:highlight>
                  <a:srgbClr val="FFFFFF"/>
                </a:highlight>
                <a:latin typeface="JetBrains Mono Medium" panose="02000009000000000000" pitchFamily="2" charset="0"/>
                <a:cs typeface="JetBrains Mono Medium" panose="02000009000000000000" pitchFamily="2" charset="0"/>
              </a:rPr>
              <a:t>}</a:t>
            </a:r>
          </a:p>
        </p:txBody>
      </p:sp>
    </p:spTree>
    <p:extLst>
      <p:ext uri="{BB962C8B-B14F-4D97-AF65-F5344CB8AC3E}">
        <p14:creationId xmlns:p14="http://schemas.microsoft.com/office/powerpoint/2010/main" val="208325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LazyColumn</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381066"/>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*Ví dụ:</a:t>
            </a:r>
            <a:r>
              <a:rPr lang="vi-VN" b="1">
                <a:latin typeface="Open Sans" panose="020B0606030504020204" pitchFamily="34" charset="0"/>
                <a:ea typeface="Open Sans" panose="020B0606030504020204" pitchFamily="34" charset="0"/>
                <a:cs typeface="Open Sans" panose="020B0606030504020204" pitchFamily="34" charset="0"/>
              </a:rPr>
              <a:t> Single item kết hợp với Danh sách</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5" name="TextBox 4">
            <a:extLst>
              <a:ext uri="{FF2B5EF4-FFF2-40B4-BE49-F238E27FC236}">
                <a16:creationId xmlns:a16="http://schemas.microsoft.com/office/drawing/2014/main" id="{56222CF6-AB24-3079-406F-51C2EBAA89D5}"/>
              </a:ext>
            </a:extLst>
          </p:cNvPr>
          <p:cNvSpPr txBox="1"/>
          <p:nvPr/>
        </p:nvSpPr>
        <p:spPr>
          <a:xfrm>
            <a:off x="4143984" y="749808"/>
            <a:ext cx="4707408" cy="4154984"/>
          </a:xfrm>
          <a:prstGeom prst="rect">
            <a:avLst/>
          </a:prstGeom>
          <a:noFill/>
        </p:spPr>
        <p:txBody>
          <a:bodyPr wrap="square">
            <a:spAutoFit/>
          </a:bodyPr>
          <a:lstStyle/>
          <a:p>
            <a:r>
              <a:rPr lang="en-US" sz="1100">
                <a:solidFill>
                  <a:srgbClr val="9E880D"/>
                </a:solidFill>
                <a:effectLst/>
                <a:highlight>
                  <a:srgbClr val="FFFFFF"/>
                </a:highlight>
                <a:latin typeface="JetBrains Mono Medium" panose="02000009000000000000" pitchFamily="2" charset="0"/>
                <a:cs typeface="JetBrains Mono Medium" panose="02000009000000000000" pitchFamily="2" charset="0"/>
              </a:rPr>
              <a:t>@Composable</a:t>
            </a:r>
            <a:br>
              <a:rPr lang="en-US" sz="1100">
                <a:solidFill>
                  <a:srgbClr val="9E880D"/>
                </a:solidFill>
                <a:effectLst/>
                <a:highlight>
                  <a:srgbClr val="FFFFFF"/>
                </a:highlight>
                <a:latin typeface="JetBrains Mono Medium" panose="02000009000000000000" pitchFamily="2" charset="0"/>
                <a:cs typeface="JetBrains Mono Medium" panose="02000009000000000000" pitchFamily="2" charset="0"/>
              </a:rPr>
            </a:br>
            <a:r>
              <a:rPr lang="en-US" sz="1100">
                <a:solidFill>
                  <a:srgbClr val="0033B3"/>
                </a:solidFill>
                <a:effectLst/>
                <a:highlight>
                  <a:srgbClr val="FFFFFF"/>
                </a:highlight>
                <a:latin typeface="JetBrains Mono Medium" panose="02000009000000000000" pitchFamily="2" charset="0"/>
                <a:cs typeface="JetBrains Mono Medium" panose="02000009000000000000" pitchFamily="2" charset="0"/>
              </a:rPr>
              <a:t>fun </a:t>
            </a:r>
            <a:r>
              <a:rPr lang="en-US" sz="1100">
                <a:solidFill>
                  <a:srgbClr val="00627A"/>
                </a:solidFill>
                <a:effectLst/>
                <a:highlight>
                  <a:srgbClr val="FFFFFF"/>
                </a:highlight>
                <a:latin typeface="JetBrains Mono Medium" panose="02000009000000000000" pitchFamily="2" charset="0"/>
                <a:cs typeface="JetBrains Mono Medium" panose="02000009000000000000" pitchFamily="2" charset="0"/>
              </a:rPr>
              <a:t>ListListScopeSample</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Add a single item</a:t>
            </a:r>
            <a:b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b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item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100">
                <a:solidFill>
                  <a:srgbClr val="067D17"/>
                </a:solidFill>
                <a:effectLst/>
                <a:highlight>
                  <a:srgbClr val="FFFFFF"/>
                </a:highlight>
                <a:latin typeface="JetBrains Mono Medium" panose="02000009000000000000" pitchFamily="2" charset="0"/>
                <a:cs typeface="JetBrains Mono Medium" panose="02000009000000000000" pitchFamily="2" charset="0"/>
              </a:rPr>
              <a:t>"Header"</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Add 3 items</a:t>
            </a:r>
            <a:b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b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items(</a:t>
            </a:r>
            <a:r>
              <a:rPr lang="en-US" sz="1100">
                <a:solidFill>
                  <a:srgbClr val="1750EB"/>
                </a:solidFill>
                <a:effectLst/>
                <a:highlight>
                  <a:srgbClr val="FFFFFF"/>
                </a:highlight>
                <a:latin typeface="JetBrains Mono Medium" panose="02000009000000000000" pitchFamily="2" charset="0"/>
                <a:cs typeface="JetBrains Mono Medium" panose="02000009000000000000" pitchFamily="2" charset="0"/>
              </a:rPr>
              <a:t>3</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index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100">
                <a:solidFill>
                  <a:srgbClr val="067D17"/>
                </a:solidFill>
                <a:effectLst/>
                <a:highlight>
                  <a:srgbClr val="FFFFFF"/>
                </a:highlight>
                <a:latin typeface="JetBrains Mono Medium" panose="02000009000000000000" pitchFamily="2" charset="0"/>
                <a:cs typeface="JetBrains Mono Medium" panose="02000009000000000000" pitchFamily="2" charset="0"/>
              </a:rPr>
              <a:t>"First List items : </a:t>
            </a:r>
            <a:r>
              <a:rPr lang="en-US" sz="1100">
                <a:solidFill>
                  <a:srgbClr val="0037A6"/>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index</a:t>
            </a:r>
            <a:r>
              <a:rPr lang="en-US" sz="1100">
                <a:solidFill>
                  <a:srgbClr val="067D17"/>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Add 2 items</a:t>
            </a:r>
            <a:b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b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items(</a:t>
            </a:r>
            <a:r>
              <a:rPr lang="en-US" sz="1100">
                <a:solidFill>
                  <a:srgbClr val="1750EB"/>
                </a:solidFill>
                <a:effectLst/>
                <a:highlight>
                  <a:srgbClr val="FFFFFF"/>
                </a:highlight>
                <a:latin typeface="JetBrains Mono Medium" panose="02000009000000000000" pitchFamily="2" charset="0"/>
                <a:cs typeface="JetBrains Mono Medium" panose="02000009000000000000" pitchFamily="2" charset="0"/>
              </a:rPr>
              <a:t>2</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index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100">
                <a:solidFill>
                  <a:srgbClr val="067D17"/>
                </a:solidFill>
                <a:effectLst/>
                <a:highlight>
                  <a:srgbClr val="FFFFFF"/>
                </a:highlight>
                <a:latin typeface="JetBrains Mono Medium" panose="02000009000000000000" pitchFamily="2" charset="0"/>
                <a:cs typeface="JetBrains Mono Medium" panose="02000009000000000000" pitchFamily="2" charset="0"/>
              </a:rPr>
              <a:t>"Second List Items: </a:t>
            </a:r>
            <a:r>
              <a:rPr lang="en-US" sz="1100">
                <a:solidFill>
                  <a:srgbClr val="0037A6"/>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index</a:t>
            </a:r>
            <a:r>
              <a:rPr lang="en-US" sz="1100">
                <a:solidFill>
                  <a:srgbClr val="067D17"/>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Add another single item</a:t>
            </a:r>
            <a:b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br>
            <a:r>
              <a:rPr lang="en-US" sz="1100" i="1">
                <a:solidFill>
                  <a:srgbClr val="8C8C8C"/>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item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1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1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100">
                <a:solidFill>
                  <a:srgbClr val="067D17"/>
                </a:solidFill>
                <a:effectLst/>
                <a:highlight>
                  <a:srgbClr val="FFFFFF"/>
                </a:highlight>
                <a:latin typeface="JetBrains Mono Medium" panose="02000009000000000000" pitchFamily="2" charset="0"/>
                <a:cs typeface="JetBrains Mono Medium" panose="02000009000000000000" pitchFamily="2" charset="0"/>
              </a:rPr>
              <a:t>"Footer"</a:t>
            </a: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br>
              <a:rPr lang="en-US" sz="11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100">
                <a:solidFill>
                  <a:srgbClr val="080808"/>
                </a:solidFill>
                <a:effectLst/>
                <a:highlight>
                  <a:srgbClr val="FFFFFF"/>
                </a:highlight>
                <a:latin typeface="JetBrains Mono Medium" panose="02000009000000000000" pitchFamily="2" charset="0"/>
                <a:cs typeface="JetBrains Mono Medium" panose="02000009000000000000" pitchFamily="2" charset="0"/>
              </a:rPr>
              <a:t>}</a:t>
            </a:r>
          </a:p>
        </p:txBody>
      </p:sp>
      <p:pic>
        <p:nvPicPr>
          <p:cNvPr id="5122" name="Picture 2">
            <a:extLst>
              <a:ext uri="{FF2B5EF4-FFF2-40B4-BE49-F238E27FC236}">
                <a16:creationId xmlns:a16="http://schemas.microsoft.com/office/drawing/2014/main" id="{E196C449-D653-3176-95B8-64CFAB8EA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2" y="2100873"/>
            <a:ext cx="3912340" cy="211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78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US"/>
              <a:t>Simple List</a:t>
            </a:r>
            <a:endParaRPr/>
          </a:p>
        </p:txBody>
      </p:sp>
      <p:sp>
        <p:nvSpPr>
          <p:cNvPr id="3" name="TextBox 2">
            <a:extLst>
              <a:ext uri="{FF2B5EF4-FFF2-40B4-BE49-F238E27FC236}">
                <a16:creationId xmlns:a16="http://schemas.microsoft.com/office/drawing/2014/main" id="{36EA7EA2-F2BB-6ED7-FFF2-91B9A7FEECA9}"/>
              </a:ext>
            </a:extLst>
          </p:cNvPr>
          <p:cNvSpPr txBox="1"/>
          <p:nvPr/>
        </p:nvSpPr>
        <p:spPr>
          <a:xfrm>
            <a:off x="185214" y="1127852"/>
            <a:ext cx="8773571" cy="381066"/>
          </a:xfrm>
          <a:prstGeom prst="rect">
            <a:avLst/>
          </a:prstGeom>
          <a:noFill/>
        </p:spPr>
        <p:txBody>
          <a:bodyPr wrap="square">
            <a:spAutoFit/>
          </a:bodyPr>
          <a:lstStyle/>
          <a:p>
            <a:pPr algn="just">
              <a:lnSpc>
                <a:spcPct val="150000"/>
              </a:lnSpc>
            </a:pP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a:t>
            </a:r>
            <a:r>
              <a:rPr lang="vi-VN" b="1" u="sng">
                <a:highlight>
                  <a:srgbClr val="FFFF00"/>
                </a:highlight>
                <a:latin typeface="Open Sans" panose="020B0606030504020204" pitchFamily="34" charset="0"/>
                <a:ea typeface="Open Sans" panose="020B0606030504020204" pitchFamily="34" charset="0"/>
                <a:cs typeface="Open Sans" panose="020B0606030504020204" pitchFamily="34" charset="0"/>
              </a:rPr>
              <a:t>Ví dụ: </a:t>
            </a:r>
            <a:r>
              <a:rPr lang="vi-VN" b="1">
                <a:highlight>
                  <a:srgbClr val="FFFF00"/>
                </a:highlight>
                <a:latin typeface="Open Sans" panose="020B0606030504020204" pitchFamily="34" charset="0"/>
                <a:ea typeface="Open Sans" panose="020B0606030504020204" pitchFamily="34" charset="0"/>
                <a:cs typeface="Open Sans" panose="020B0606030504020204" pitchFamily="34" charset="0"/>
              </a:rPr>
              <a:t>Hiển thị danh sách các quốc gia – sử dụng items(items: List&lt;T&gt;) </a:t>
            </a:r>
          </a:p>
        </p:txBody>
      </p:sp>
      <p:sp>
        <p:nvSpPr>
          <p:cNvPr id="4" name="AutoShape 2">
            <a:extLst>
              <a:ext uri="{FF2B5EF4-FFF2-40B4-BE49-F238E27FC236}">
                <a16:creationId xmlns:a16="http://schemas.microsoft.com/office/drawing/2014/main" id="{9C3842C2-84FE-EA24-56D3-A1D9BE3E20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sp>
        <p:nvSpPr>
          <p:cNvPr id="6" name="TextBox 5">
            <a:extLst>
              <a:ext uri="{FF2B5EF4-FFF2-40B4-BE49-F238E27FC236}">
                <a16:creationId xmlns:a16="http://schemas.microsoft.com/office/drawing/2014/main" id="{4028D61E-544E-4E85-675A-D1F62193B1AF}"/>
              </a:ext>
            </a:extLst>
          </p:cNvPr>
          <p:cNvSpPr txBox="1"/>
          <p:nvPr/>
        </p:nvSpPr>
        <p:spPr>
          <a:xfrm>
            <a:off x="185214" y="1623294"/>
            <a:ext cx="6991165" cy="3416320"/>
          </a:xfrm>
          <a:prstGeom prst="rect">
            <a:avLst/>
          </a:prstGeom>
          <a:noFill/>
        </p:spPr>
        <p:txBody>
          <a:bodyPr wrap="square">
            <a:spAutoFit/>
          </a:bodyPr>
          <a:lstStyle/>
          <a:p>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private val </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countryList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mutableListOf</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067D17"/>
                </a:solidFill>
                <a:effectLst/>
                <a:highlight>
                  <a:srgbClr val="FFFFFF"/>
                </a:highlight>
                <a:latin typeface="JetBrains Mono Medium" panose="02000009000000000000" pitchFamily="2" charset="0"/>
                <a:cs typeface="JetBrains Mono Medium" panose="02000009000000000000" pitchFamily="2" charset="0"/>
              </a:rPr>
              <a:t>"India"</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67D17"/>
                </a:solidFill>
                <a:effectLst/>
                <a:highlight>
                  <a:srgbClr val="FFFFFF"/>
                </a:highlight>
                <a:latin typeface="JetBrains Mono Medium" panose="02000009000000000000" pitchFamily="2" charset="0"/>
                <a:cs typeface="JetBrains Mono Medium" panose="02000009000000000000" pitchFamily="2" charset="0"/>
              </a:rPr>
              <a:t>"Pakistan"</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67D17"/>
                </a:solidFill>
                <a:effectLst/>
                <a:highlight>
                  <a:srgbClr val="FFFFFF"/>
                </a:highlight>
                <a:latin typeface="JetBrains Mono Medium" panose="02000009000000000000" pitchFamily="2" charset="0"/>
                <a:cs typeface="JetBrains Mono Medium" panose="02000009000000000000" pitchFamily="2" charset="0"/>
              </a:rPr>
              <a:t>"China"</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67D17"/>
                </a:solidFill>
                <a:effectLst/>
                <a:highlight>
                  <a:srgbClr val="FFFFFF"/>
                </a:highlight>
                <a:latin typeface="JetBrains Mono Medium" panose="02000009000000000000" pitchFamily="2" charset="0"/>
                <a:cs typeface="JetBrains Mono Medium" panose="02000009000000000000" pitchFamily="2" charset="0"/>
              </a:rPr>
              <a:t>"United States"</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private val </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listModifier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Modifier</a:t>
            </a:r>
            <a:b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fillMaxSize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background</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Color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Gray</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padding</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10</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dp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private val </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textStyle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TextStyle(</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fontSize = </a:t>
            </a:r>
            <a:r>
              <a:rPr lang="en-US" sz="1200">
                <a:solidFill>
                  <a:srgbClr val="1750EB"/>
                </a:solidFill>
                <a:effectLst/>
                <a:highlight>
                  <a:srgbClr val="FFFFFF"/>
                </a:highlight>
                <a:latin typeface="JetBrains Mono Medium" panose="02000009000000000000" pitchFamily="2" charset="0"/>
                <a:cs typeface="JetBrains Mono Medium" panose="02000009000000000000" pitchFamily="2" charset="0"/>
              </a:rPr>
              <a:t>20</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sp</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color = </a:t>
            </a:r>
            <a:r>
              <a:rPr lang="en-US" sz="1200">
                <a:solidFill>
                  <a:srgbClr val="000000"/>
                </a:solidFill>
                <a:effectLst/>
                <a:highlight>
                  <a:srgbClr val="FFFFFF"/>
                </a:highlight>
                <a:latin typeface="JetBrains Mono Medium" panose="02000009000000000000" pitchFamily="2" charset="0"/>
                <a:cs typeface="JetBrains Mono Medium" panose="02000009000000000000" pitchFamily="2" charset="0"/>
              </a:rPr>
              <a:t>Color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871094"/>
                </a:solidFill>
                <a:effectLst/>
                <a:highlight>
                  <a:srgbClr val="FFFFFF"/>
                </a:highlight>
                <a:latin typeface="JetBrains Mono Medium" panose="02000009000000000000" pitchFamily="2" charset="0"/>
                <a:cs typeface="JetBrains Mono Medium" panose="02000009000000000000" pitchFamily="2" charset="0"/>
              </a:rPr>
              <a:t>White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9E880D"/>
                </a:solidFill>
                <a:effectLst/>
                <a:highlight>
                  <a:srgbClr val="FFFFFF"/>
                </a:highlight>
                <a:latin typeface="JetBrains Mono Medium" panose="02000009000000000000" pitchFamily="2" charset="0"/>
                <a:cs typeface="JetBrains Mono Medium" panose="02000009000000000000" pitchFamily="2" charset="0"/>
              </a:rPr>
              <a:t>@Composable</a:t>
            </a:r>
            <a:br>
              <a:rPr lang="en-US" sz="1200">
                <a:solidFill>
                  <a:srgbClr val="9E880D"/>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033B3"/>
                </a:solidFill>
                <a:effectLst/>
                <a:highlight>
                  <a:srgbClr val="FFFFFF"/>
                </a:highlight>
                <a:latin typeface="JetBrains Mono Medium" panose="02000009000000000000" pitchFamily="2" charset="0"/>
                <a:cs typeface="JetBrains Mono Medium" panose="02000009000000000000" pitchFamily="2" charset="0"/>
              </a:rPr>
              <a:t>fun </a:t>
            </a:r>
            <a:r>
              <a:rPr lang="en-US" sz="1200">
                <a:solidFill>
                  <a:srgbClr val="00627A"/>
                </a:solidFill>
                <a:effectLst/>
                <a:highlight>
                  <a:srgbClr val="FFFFFF"/>
                </a:highlight>
                <a:latin typeface="JetBrains Mono Medium" panose="02000009000000000000" pitchFamily="2" charset="0"/>
                <a:cs typeface="JetBrains Mono Medium" panose="02000009000000000000" pitchFamily="2" charset="0"/>
              </a:rPr>
              <a:t>SimpleListView</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LazyColumn</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modifier = </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listModifier</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i="1">
                <a:solidFill>
                  <a:srgbClr val="00627A"/>
                </a:solidFill>
                <a:effectLst/>
                <a:highlight>
                  <a:srgbClr val="FFFFFF"/>
                </a:highlight>
                <a:latin typeface="JetBrains Mono ExtraBold" panose="02000009000000000000" pitchFamily="2" charset="0"/>
                <a:cs typeface="JetBrains Mono ExtraBold" panose="02000009000000000000" pitchFamily="2" charset="0"/>
              </a:rPr>
              <a:t>items</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countryList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country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-&gt;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r>
              <a:rPr lang="en-US" sz="1200">
                <a:solidFill>
                  <a:srgbClr val="009900"/>
                </a:solidFill>
                <a:effectLst/>
                <a:highlight>
                  <a:srgbClr val="FFFFFF"/>
                </a:highlight>
                <a:latin typeface="JetBrains Mono Medium" panose="02000009000000000000" pitchFamily="2" charset="0"/>
                <a:cs typeface="JetBrains Mono Medium" panose="02000009000000000000" pitchFamily="2" charset="0"/>
              </a:rPr>
              <a:t>Text</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text = </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country, </a:t>
            </a:r>
            <a:r>
              <a:rPr lang="en-US" sz="1200">
                <a:solidFill>
                  <a:srgbClr val="4A86E8"/>
                </a:solidFill>
                <a:effectLst/>
                <a:highlight>
                  <a:srgbClr val="FFFFFF"/>
                </a:highlight>
                <a:latin typeface="JetBrains Mono Medium" panose="02000009000000000000" pitchFamily="2" charset="0"/>
                <a:cs typeface="JetBrains Mono Medium" panose="02000009000000000000" pitchFamily="2" charset="0"/>
              </a:rPr>
              <a:t>style = </a:t>
            </a:r>
            <a:r>
              <a:rPr lang="en-US" sz="1200" i="1">
                <a:solidFill>
                  <a:srgbClr val="871094"/>
                </a:solidFill>
                <a:effectLst/>
                <a:highlight>
                  <a:srgbClr val="FFFFFF"/>
                </a:highlight>
                <a:latin typeface="JetBrains Mono ExtraBold" panose="02000009000000000000" pitchFamily="2" charset="0"/>
                <a:cs typeface="JetBrains Mono ExtraBold" panose="02000009000000000000" pitchFamily="2" charset="0"/>
              </a:rPr>
              <a:t>textStyle</a:t>
            </a: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b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        </a:t>
            </a: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t>    }</a:t>
            </a:r>
            <a:br>
              <a:rPr lang="en-US" sz="1200" b="1">
                <a:solidFill>
                  <a:srgbClr val="080808"/>
                </a:solidFill>
                <a:effectLst/>
                <a:highlight>
                  <a:srgbClr val="FFFFFF"/>
                </a:highlight>
                <a:latin typeface="JetBrains Mono ExtraBold" panose="02000009000000000000" pitchFamily="2" charset="0"/>
                <a:cs typeface="JetBrains Mono ExtraBold" panose="02000009000000000000" pitchFamily="2" charset="0"/>
              </a:rPr>
            </a:br>
            <a:r>
              <a:rPr lang="en-US" sz="1200">
                <a:solidFill>
                  <a:srgbClr val="080808"/>
                </a:solidFill>
                <a:effectLst/>
                <a:highlight>
                  <a:srgbClr val="FFFFFF"/>
                </a:highlight>
                <a:latin typeface="JetBrains Mono Medium" panose="02000009000000000000" pitchFamily="2" charset="0"/>
                <a:cs typeface="JetBrains Mono Medium" panose="02000009000000000000" pitchFamily="2" charset="0"/>
              </a:rPr>
              <a:t>}</a:t>
            </a:r>
          </a:p>
        </p:txBody>
      </p:sp>
      <p:pic>
        <p:nvPicPr>
          <p:cNvPr id="8" name="Picture 7" descr="A screenshot of a computer&#10;&#10;Description automatically generated">
            <a:extLst>
              <a:ext uri="{FF2B5EF4-FFF2-40B4-BE49-F238E27FC236}">
                <a16:creationId xmlns:a16="http://schemas.microsoft.com/office/drawing/2014/main" id="{E3507F18-3FBF-FCF0-096D-BB898CD85B3D}"/>
              </a:ext>
            </a:extLst>
          </p:cNvPr>
          <p:cNvPicPr>
            <a:picLocks noChangeAspect="1"/>
          </p:cNvPicPr>
          <p:nvPr/>
        </p:nvPicPr>
        <p:blipFill rotWithShape="1">
          <a:blip r:embed="rId3"/>
          <a:srcRect r="6531"/>
          <a:stretch/>
        </p:blipFill>
        <p:spPr>
          <a:xfrm>
            <a:off x="6751990" y="1086975"/>
            <a:ext cx="2125681" cy="1637175"/>
          </a:xfrm>
          <a:prstGeom prst="rect">
            <a:avLst/>
          </a:prstGeom>
        </p:spPr>
      </p:pic>
    </p:spTree>
    <p:extLst>
      <p:ext uri="{BB962C8B-B14F-4D97-AF65-F5344CB8AC3E}">
        <p14:creationId xmlns:p14="http://schemas.microsoft.com/office/powerpoint/2010/main" val="2030240424"/>
      </p:ext>
    </p:extLst>
  </p:cSld>
  <p:clrMapOvr>
    <a:masterClrMapping/>
  </p:clrMapOvr>
</p:sld>
</file>

<file path=ppt/theme/theme1.xml><?xml version="1.0" encoding="utf-8"?>
<a:theme xmlns:a="http://schemas.openxmlformats.org/drawingml/2006/main"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2280</Words>
  <Application>Microsoft Macintosh PowerPoint</Application>
  <PresentationFormat>On-screen Show (16:9)</PresentationFormat>
  <Paragraphs>134</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Wingdings</vt:lpstr>
      <vt:lpstr>Raleway</vt:lpstr>
      <vt:lpstr>Inter</vt:lpstr>
      <vt:lpstr>Arial</vt:lpstr>
      <vt:lpstr>Open Sans</vt:lpstr>
      <vt:lpstr>JetBrains Mono</vt:lpstr>
      <vt:lpstr>JetBrains Mono Medium</vt:lpstr>
      <vt:lpstr>JetBrains Mono ExtraBold</vt:lpstr>
      <vt:lpstr>Standard White Theme</vt:lpstr>
      <vt:lpstr>PowerPoint Presentation</vt:lpstr>
      <vt:lpstr>Nội dung</vt:lpstr>
      <vt:lpstr>Lazy composables</vt:lpstr>
      <vt:lpstr>Lazy composables</vt:lpstr>
      <vt:lpstr>LazyColumn</vt:lpstr>
      <vt:lpstr>LazyColumn</vt:lpstr>
      <vt:lpstr>LazyColumn</vt:lpstr>
      <vt:lpstr>LazyColumn</vt:lpstr>
      <vt:lpstr>Simple List</vt:lpstr>
      <vt:lpstr>Custom List</vt:lpstr>
      <vt:lpstr>Custom List</vt:lpstr>
      <vt:lpstr>Custom List</vt:lpstr>
      <vt:lpstr>Custom List</vt:lpstr>
      <vt:lpstr>Custom List</vt:lpstr>
      <vt:lpstr>Custom List</vt:lpstr>
      <vt:lpstr>Custom List</vt:lpstr>
      <vt:lpstr>Content Padding</vt:lpstr>
      <vt:lpstr>Khoảng cách nội dung (Content Spacing)</vt:lpstr>
      <vt:lpstr>LazyRow</vt:lpstr>
      <vt:lpstr>LazyRow</vt:lpstr>
      <vt:lpstr>LazyGrids</vt:lpstr>
      <vt:lpstr>LazyGrids</vt:lpstr>
      <vt:lpstr>LazyGrids</vt:lpstr>
      <vt:lpstr>Lazy Staggered Grid</vt:lpstr>
      <vt:lpstr>LazyVerticalStaggered (Grid Lazy Staggered Grid)</vt:lpstr>
      <vt:lpstr>LazyVerticalStaggered (Grid Lazy Staggered Grid)</vt:lpstr>
      <vt:lpstr>LazyVerticalStaggered (Grid Lazy Staggered Grid)</vt:lpstr>
      <vt:lpstr>LazyVerticalStaggered (Grid Lazy Staggered Grid)</vt:lpstr>
      <vt:lpstr>AsyncImage</vt:lpstr>
      <vt:lpstr>AsyncImage</vt:lpstr>
      <vt:lpstr>AsyncImage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Dinh Nguyen</cp:lastModifiedBy>
  <cp:revision>73</cp:revision>
  <dcterms:modified xsi:type="dcterms:W3CDTF">2024-04-09T16:08:53Z</dcterms:modified>
</cp:coreProperties>
</file>